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96" r:id="rId6"/>
    <p:sldId id="301" r:id="rId7"/>
    <p:sldId id="277" r:id="rId8"/>
    <p:sldId id="293" r:id="rId9"/>
    <p:sldId id="294" r:id="rId10"/>
    <p:sldId id="258" r:id="rId11"/>
    <p:sldId id="295" r:id="rId12"/>
    <p:sldId id="306" r:id="rId13"/>
    <p:sldId id="299" r:id="rId14"/>
    <p:sldId id="300" r:id="rId15"/>
    <p:sldId id="305" r:id="rId16"/>
    <p:sldId id="307" r:id="rId17"/>
    <p:sldId id="264" r:id="rId18"/>
    <p:sldId id="291" r:id="rId19"/>
    <p:sldId id="286" r:id="rId20"/>
    <p:sldId id="262" r:id="rId21"/>
    <p:sldId id="308" r:id="rId22"/>
    <p:sldId id="309"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8" autoAdjust="0"/>
    <p:restoredTop sz="93204" autoAdjust="0"/>
  </p:normalViewPr>
  <p:slideViewPr>
    <p:cSldViewPr snapToGrid="0">
      <p:cViewPr varScale="1">
        <p:scale>
          <a:sx n="119" d="100"/>
          <a:sy n="119" d="100"/>
        </p:scale>
        <p:origin x="102" y="82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8/14/2024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8/14/2024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the audience and introduce your self…</a:t>
            </a:r>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forward…</a:t>
            </a:r>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943749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someone to demonstrate good posture before the audience, correct there posture if not done properly.</a:t>
            </a:r>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19260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some one from the audience to read the current slide. Ask another person from the audience for a good example of good body language and another for an example of poor body language. Move forwards…</a:t>
            </a:r>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116097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that body language is also important in formal conversations over the web such as video calls and so forth.</a:t>
            </a:r>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4233255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 forward…</a:t>
            </a:r>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two persons from the audience to demon straight each bullet points and have the audience rate how well they performed each tasks. </a:t>
            </a:r>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 of explanations, now take a break before we look at a case study on body language.</a:t>
            </a:r>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audience how they would go about solving this problem, take suggestions;</a:t>
            </a:r>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audience if they are clear on how we got to the solution before moving on.</a:t>
            </a:r>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355939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random members of the audience and ask them a selected question.</a:t>
            </a:r>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69035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current slide and move forwards…</a:t>
            </a:r>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1097572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 </a:t>
            </a:r>
            <a:r>
              <a:rPr lang="en-US" dirty="0">
                <a:sym typeface="Wingdings" panose="05000000000000000000" pitchFamily="2" charset="2"/>
              </a:rPr>
              <a:t></a:t>
            </a:r>
            <a:r>
              <a:rPr lang="en-US" dirty="0"/>
              <a:t>! Ask the audience if they have any questions…</a:t>
            </a:r>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current slide and move forwards…</a:t>
            </a:r>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689115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someone from the audience explain body language in their own words.</a:t>
            </a:r>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current slide and move forwards.</a:t>
            </a:r>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636866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someone from the audience read the current slide.</a:t>
            </a:r>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345171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individuals of the audience for forms of none verbal body languages. Then Move forwards…</a:t>
            </a:r>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two persons from the audience start a conversation and have the audience rate how well they communicated.</a:t>
            </a:r>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804005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an angry face with a harsh tone while presenting and then reread the slide in a pleasant manner and ask the audience to differentiae between the two.</a:t>
            </a:r>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466758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7"/>
            <a:ext cx="6856292" cy="4271071"/>
          </a:xfrm>
        </p:spPr>
        <p:txBody>
          <a:bodyPr>
            <a:normAutofit/>
          </a:bodyPr>
          <a:lstStyle/>
          <a:p>
            <a:r>
              <a:rPr lang="en-US" sz="4800" dirty="0"/>
              <a:t>The Power of Body Language in Communication</a:t>
            </a:r>
          </a:p>
        </p:txBody>
      </p:sp>
      <p:sp>
        <p:nvSpPr>
          <p:cNvPr id="4" name="TextBox 3">
            <a:extLst>
              <a:ext uri="{FF2B5EF4-FFF2-40B4-BE49-F238E27FC236}">
                <a16:creationId xmlns:a16="http://schemas.microsoft.com/office/drawing/2014/main" id="{3C9869D1-006F-82A5-54A0-5B6F3CD9AAD9}"/>
              </a:ext>
            </a:extLst>
          </p:cNvPr>
          <p:cNvSpPr txBox="1"/>
          <p:nvPr/>
        </p:nvSpPr>
        <p:spPr>
          <a:xfrm>
            <a:off x="9088244" y="5760276"/>
            <a:ext cx="2899316" cy="646331"/>
          </a:xfrm>
          <a:prstGeom prst="rect">
            <a:avLst/>
          </a:prstGeom>
          <a:noFill/>
        </p:spPr>
        <p:txBody>
          <a:bodyPr wrap="square" rtlCol="0">
            <a:spAutoFit/>
          </a:bodyPr>
          <a:lstStyle/>
          <a:p>
            <a:r>
              <a:rPr lang="en-US" b="1" dirty="0">
                <a:solidFill>
                  <a:schemeClr val="bg1"/>
                </a:solidFill>
              </a:rPr>
              <a:t>Student: Exenreco Bell</a:t>
            </a:r>
          </a:p>
          <a:p>
            <a:r>
              <a:rPr lang="en-US" b="1" dirty="0">
                <a:solidFill>
                  <a:schemeClr val="bg1"/>
                </a:solidFill>
              </a:rPr>
              <a:t>Date: August 12, 2024</a:t>
            </a:r>
          </a:p>
        </p:txBody>
      </p:sp>
    </p:spTree>
    <p:extLst>
      <p:ext uri="{BB962C8B-B14F-4D97-AF65-F5344CB8AC3E}">
        <p14:creationId xmlns:p14="http://schemas.microsoft.com/office/powerpoint/2010/main" val="164242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56FBF-6B3A-534E-8D3B-44E950521747}"/>
              </a:ext>
            </a:extLst>
          </p:cNvPr>
          <p:cNvSpPr>
            <a:spLocks noGrp="1"/>
          </p:cNvSpPr>
          <p:nvPr>
            <p:ph type="title"/>
          </p:nvPr>
        </p:nvSpPr>
        <p:spPr>
          <a:xfrm>
            <a:off x="4933950" y="429461"/>
            <a:ext cx="6343650" cy="789739"/>
          </a:xfrm>
        </p:spPr>
        <p:txBody>
          <a:bodyPr/>
          <a:lstStyle/>
          <a:p>
            <a:r>
              <a:rPr lang="en-US" dirty="0"/>
              <a:t>Gestures</a:t>
            </a:r>
          </a:p>
        </p:txBody>
      </p:sp>
      <p:sp>
        <p:nvSpPr>
          <p:cNvPr id="3" name="Content Placeholder 2">
            <a:extLst>
              <a:ext uri="{FF2B5EF4-FFF2-40B4-BE49-F238E27FC236}">
                <a16:creationId xmlns:a16="http://schemas.microsoft.com/office/drawing/2014/main" id="{1AE81102-8C09-BD2E-FB1B-24BEC3ED4805}"/>
              </a:ext>
            </a:extLst>
          </p:cNvPr>
          <p:cNvSpPr>
            <a:spLocks noGrp="1"/>
          </p:cNvSpPr>
          <p:nvPr>
            <p:ph sz="half" idx="14"/>
          </p:nvPr>
        </p:nvSpPr>
        <p:spPr>
          <a:xfrm>
            <a:off x="4938712" y="1379621"/>
            <a:ext cx="6338888" cy="4976729"/>
          </a:xfrm>
        </p:spPr>
        <p:txBody>
          <a:bodyPr>
            <a:normAutofit fontScale="62500" lnSpcReduction="20000"/>
          </a:bodyPr>
          <a:lstStyle/>
          <a:p>
            <a:r>
              <a:rPr lang="en-US" dirty="0"/>
              <a:t>The third form of body language we'll be looking at is Gestures. Gestures are an essential aspect of body language, conveying emotions, emphasis, and interest through the movement of our hands, arms, and facial muscles. </a:t>
            </a:r>
          </a:p>
          <a:p>
            <a:endParaRPr lang="en-US" dirty="0"/>
          </a:p>
          <a:p>
            <a:r>
              <a:rPr lang="en-US" dirty="0"/>
              <a:t>Good gestures are natural, fluid, and in sync with our words, adding depth and meaning to our communication. When we're enthusiastic or passionate about a topic, our gestures can be more expansive and expressive, such as using sweeping arm movements or tapping our fingers on a surface. This type of gesturing shows we're fully engaged and committed to the conversation. </a:t>
            </a:r>
          </a:p>
          <a:p>
            <a:endParaRPr lang="en-US" dirty="0"/>
          </a:p>
          <a:p>
            <a:r>
              <a:rPr lang="en-US" dirty="0"/>
              <a:t>In contrast, poor gestures can give the wrong impression or convey negative emotions. Fidgety or repetitive gestures, such as excessive hand-wringing or foot-tapping, can suggest nervousness, anxiety, or restlessness.</a:t>
            </a:r>
          </a:p>
        </p:txBody>
      </p:sp>
      <p:sp>
        <p:nvSpPr>
          <p:cNvPr id="4" name="Slide Number Placeholder 3">
            <a:extLst>
              <a:ext uri="{FF2B5EF4-FFF2-40B4-BE49-F238E27FC236}">
                <a16:creationId xmlns:a16="http://schemas.microsoft.com/office/drawing/2014/main" id="{61972BDE-9EB0-CCEB-8C66-7FFE77A5EBE8}"/>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69640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F5AA-EE8C-1AFE-FA90-7E1106D6C77A}"/>
              </a:ext>
            </a:extLst>
          </p:cNvPr>
          <p:cNvSpPr>
            <a:spLocks noGrp="1"/>
          </p:cNvSpPr>
          <p:nvPr>
            <p:ph type="title"/>
          </p:nvPr>
        </p:nvSpPr>
        <p:spPr>
          <a:xfrm>
            <a:off x="4933950" y="429461"/>
            <a:ext cx="6343650" cy="877971"/>
          </a:xfrm>
        </p:spPr>
        <p:txBody>
          <a:bodyPr/>
          <a:lstStyle/>
          <a:p>
            <a:r>
              <a:rPr lang="en-US" dirty="0"/>
              <a:t>Posture</a:t>
            </a:r>
          </a:p>
        </p:txBody>
      </p:sp>
      <p:sp>
        <p:nvSpPr>
          <p:cNvPr id="3" name="Content Placeholder 2">
            <a:extLst>
              <a:ext uri="{FF2B5EF4-FFF2-40B4-BE49-F238E27FC236}">
                <a16:creationId xmlns:a16="http://schemas.microsoft.com/office/drawing/2014/main" id="{B7DC38DB-4739-0B6C-7384-CAD94703D36B}"/>
              </a:ext>
            </a:extLst>
          </p:cNvPr>
          <p:cNvSpPr>
            <a:spLocks noGrp="1"/>
          </p:cNvSpPr>
          <p:nvPr>
            <p:ph sz="half" idx="14"/>
          </p:nvPr>
        </p:nvSpPr>
        <p:spPr>
          <a:xfrm>
            <a:off x="4938712" y="1443789"/>
            <a:ext cx="6338888" cy="4524628"/>
          </a:xfrm>
        </p:spPr>
        <p:txBody>
          <a:bodyPr>
            <a:normAutofit fontScale="62500" lnSpcReduction="20000"/>
          </a:bodyPr>
          <a:lstStyle/>
          <a:p>
            <a:r>
              <a:rPr lang="en-US" dirty="0"/>
              <a:t>The final form of body language we will be looking at is posture. Posture is essential to body language, conveying confidence, attention, and openness through the alignment of our head, neck, shoulders, and spine.</a:t>
            </a:r>
          </a:p>
          <a:p>
            <a:endParaRPr lang="en-US" dirty="0"/>
          </a:p>
          <a:p>
            <a:r>
              <a:rPr lang="en-US" dirty="0"/>
              <a:t>Good posture includes but is not limited to standing or sitting up straight, with our ears in line with our shoulders and our shoulders relaxed and down. This posture exudes confidence, energy, and approachability, making others more likely to engage with us. </a:t>
            </a:r>
          </a:p>
          <a:p>
            <a:endParaRPr lang="en-US" dirty="0"/>
          </a:p>
          <a:p>
            <a:r>
              <a:rPr lang="en-US" dirty="0"/>
              <a:t>In contrast, poor posture can give the opposite impression, conveying a lack of confidence, fatigue, or even low self-esteem. Slouching or slumping can make us appear lazy, disinterested, or even submissive while hunching our shoulders or leaning forward can suggest defensiveness or anxiety.</a:t>
            </a:r>
          </a:p>
        </p:txBody>
      </p:sp>
      <p:sp>
        <p:nvSpPr>
          <p:cNvPr id="4" name="Slide Number Placeholder 3">
            <a:extLst>
              <a:ext uri="{FF2B5EF4-FFF2-40B4-BE49-F238E27FC236}">
                <a16:creationId xmlns:a16="http://schemas.microsoft.com/office/drawing/2014/main" id="{F0386369-9630-64DB-4D84-B48EBD66C1EC}"/>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370036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324799" y="359801"/>
            <a:ext cx="7491664" cy="1878072"/>
          </a:xfrm>
        </p:spPr>
        <p:txBody>
          <a:bodyPr>
            <a:normAutofit fontScale="90000"/>
          </a:bodyPr>
          <a:lstStyle/>
          <a:p>
            <a:pPr>
              <a:lnSpc>
                <a:spcPct val="100000"/>
              </a:lnSpc>
            </a:pPr>
            <a:r>
              <a:rPr lang="en-US" sz="4800" dirty="0"/>
              <a:t>The Impact of Body Language on Communication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331366" y="2358995"/>
            <a:ext cx="7491665" cy="1282563"/>
          </a:xfrm>
        </p:spPr>
        <p:txBody>
          <a:bodyPr>
            <a:normAutofit fontScale="55000" lnSpcReduction="20000"/>
          </a:bodyPr>
          <a:lstStyle/>
          <a:p>
            <a:r>
              <a:rPr lang="en-US" dirty="0"/>
              <a:t>Body language profoundly impacts communication, influencing how we convey and receive information. When we communicate through body language, we send subtle cues that reinforce or contradict the verbal message. Effective communication relies heavily on nonverbal cues, often providing more context than spoken words. Good body language:</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566459D-2B6B-26DC-B386-34098BE04AE4}"/>
              </a:ext>
            </a:extLst>
          </p:cNvPr>
          <p:cNvSpPr txBox="1"/>
          <p:nvPr/>
        </p:nvSpPr>
        <p:spPr>
          <a:xfrm>
            <a:off x="4324799" y="3641558"/>
            <a:ext cx="3588316" cy="2862322"/>
          </a:xfrm>
          <a:prstGeom prst="rect">
            <a:avLst/>
          </a:prstGeom>
          <a:noFill/>
        </p:spPr>
        <p:txBody>
          <a:bodyPr wrap="square" rtlCol="0">
            <a:spAutoFit/>
          </a:bodyPr>
          <a:lstStyle/>
          <a:p>
            <a:r>
              <a:rPr lang="en-US" sz="1200" u="sng" dirty="0">
                <a:solidFill>
                  <a:schemeClr val="bg1"/>
                </a:solidFill>
              </a:rPr>
              <a:t>Good body language:</a:t>
            </a:r>
          </a:p>
          <a:p>
            <a:endParaRPr lang="en-US" sz="1200" dirty="0">
              <a:solidFill>
                <a:schemeClr val="bg1"/>
              </a:solidFill>
            </a:endParaRPr>
          </a:p>
          <a:p>
            <a:pPr marL="171450" indent="-171450">
              <a:buFont typeface="Arial" panose="020B0604020202020204" pitchFamily="34" charset="0"/>
              <a:buChar char="•"/>
            </a:pPr>
            <a:r>
              <a:rPr lang="en-US" sz="1200" dirty="0">
                <a:solidFill>
                  <a:schemeClr val="bg1"/>
                </a:solidFill>
              </a:rPr>
              <a:t>Enhances trust: When we maintain eye contact, smile, and use open and relaxed gestures, it builds rapport and fosters a sense of confidence.</a:t>
            </a:r>
          </a:p>
          <a:p>
            <a:pPr marL="171450" indent="-171450">
              <a:buFont typeface="Arial" panose="020B0604020202020204" pitchFamily="34" charset="0"/>
              <a:buChar char="•"/>
            </a:pPr>
            <a:endParaRPr lang="en-US" sz="1200" dirty="0">
              <a:solidFill>
                <a:schemeClr val="bg1"/>
              </a:solidFill>
            </a:endParaRPr>
          </a:p>
          <a:p>
            <a:pPr marL="171450" indent="-171450">
              <a:buFont typeface="Arial" panose="020B0604020202020204" pitchFamily="34" charset="0"/>
              <a:buChar char="•"/>
            </a:pPr>
            <a:r>
              <a:rPr lang="en-US" sz="1200" dirty="0">
                <a:solidFill>
                  <a:schemeClr val="bg1"/>
                </a:solidFill>
              </a:rPr>
              <a:t>Conveys confidence: Good posture, a firm handshake, and assertive facial expressions can instill confidence in ourselves and others.</a:t>
            </a:r>
          </a:p>
          <a:p>
            <a:pPr marL="171450" indent="-171450">
              <a:buFont typeface="Arial" panose="020B0604020202020204" pitchFamily="34" charset="0"/>
              <a:buChar char="•"/>
            </a:pPr>
            <a:endParaRPr lang="en-US" sz="1200" dirty="0">
              <a:solidFill>
                <a:schemeClr val="bg1"/>
              </a:solidFill>
            </a:endParaRPr>
          </a:p>
          <a:p>
            <a:pPr marL="171450" indent="-171450">
              <a:buFont typeface="Arial" panose="020B0604020202020204" pitchFamily="34" charset="0"/>
              <a:buChar char="•"/>
            </a:pPr>
            <a:r>
              <a:rPr lang="en-US" sz="1200" dirty="0">
                <a:solidFill>
                  <a:schemeClr val="bg1"/>
                </a:solidFill>
              </a:rPr>
              <a:t>Facilitates active listening: Engaged body language that includes leaning forward and nodding, showing we are interested and attentive to the conversation.</a:t>
            </a:r>
          </a:p>
        </p:txBody>
      </p:sp>
      <p:sp>
        <p:nvSpPr>
          <p:cNvPr id="5" name="TextBox 4">
            <a:extLst>
              <a:ext uri="{FF2B5EF4-FFF2-40B4-BE49-F238E27FC236}">
                <a16:creationId xmlns:a16="http://schemas.microsoft.com/office/drawing/2014/main" id="{D2DA613D-539C-AF7E-0A92-86D6E4EC99E8}"/>
              </a:ext>
            </a:extLst>
          </p:cNvPr>
          <p:cNvSpPr txBox="1"/>
          <p:nvPr/>
        </p:nvSpPr>
        <p:spPr>
          <a:xfrm>
            <a:off x="8181496" y="3641558"/>
            <a:ext cx="3634967" cy="2862322"/>
          </a:xfrm>
          <a:prstGeom prst="rect">
            <a:avLst/>
          </a:prstGeom>
          <a:noFill/>
        </p:spPr>
        <p:txBody>
          <a:bodyPr wrap="square" rtlCol="0">
            <a:spAutoFit/>
          </a:bodyPr>
          <a:lstStyle/>
          <a:p>
            <a:r>
              <a:rPr lang="en-US" sz="1200" u="sng" dirty="0">
                <a:solidFill>
                  <a:schemeClr val="bg1"/>
                </a:solidFill>
              </a:rPr>
              <a:t>Poor body language:</a:t>
            </a:r>
          </a:p>
          <a:p>
            <a:endParaRPr lang="en-US" sz="1200" dirty="0">
              <a:solidFill>
                <a:schemeClr val="bg1"/>
              </a:solidFill>
            </a:endParaRPr>
          </a:p>
          <a:p>
            <a:pPr marL="171450" indent="-171450">
              <a:buFont typeface="Arial" panose="020B0604020202020204" pitchFamily="34" charset="0"/>
              <a:buChar char="•"/>
            </a:pPr>
            <a:r>
              <a:rPr lang="en-US" sz="1200" dirty="0">
                <a:solidFill>
                  <a:schemeClr val="bg1"/>
                </a:solidFill>
              </a:rPr>
              <a:t>Undermines trust: Avoiding eye contact, crossing our arms, or exhibiting aggressive postures can create a sense of distrust or unease.</a:t>
            </a:r>
          </a:p>
          <a:p>
            <a:pPr marL="171450" indent="-171450">
              <a:buFont typeface="Arial" panose="020B0604020202020204" pitchFamily="34" charset="0"/>
              <a:buChar char="•"/>
            </a:pPr>
            <a:endParaRPr lang="en-US" sz="1200" dirty="0">
              <a:solidFill>
                <a:schemeClr val="bg1"/>
              </a:solidFill>
            </a:endParaRPr>
          </a:p>
          <a:p>
            <a:pPr marL="171450" indent="-171450">
              <a:buFont typeface="Arial" panose="020B0604020202020204" pitchFamily="34" charset="0"/>
              <a:buChar char="•"/>
            </a:pPr>
            <a:r>
              <a:rPr lang="en-US" sz="1200" dirty="0">
                <a:solidFill>
                  <a:schemeClr val="bg1"/>
                </a:solidFill>
              </a:rPr>
              <a:t>Conveys insecurity: Slouching, fidgeting, or displaying anxious facial expressions can suggest uncertainty or nervousness.</a:t>
            </a:r>
          </a:p>
          <a:p>
            <a:pPr marL="171450" indent="-171450">
              <a:buFont typeface="Arial" panose="020B0604020202020204" pitchFamily="34" charset="0"/>
              <a:buChar char="•"/>
            </a:pPr>
            <a:endParaRPr lang="en-US" sz="1200" dirty="0">
              <a:solidFill>
                <a:schemeClr val="bg1"/>
              </a:solidFill>
            </a:endParaRPr>
          </a:p>
          <a:p>
            <a:pPr marL="171450" indent="-171450">
              <a:buFont typeface="Arial" panose="020B0604020202020204" pitchFamily="34" charset="0"/>
              <a:buChar char="•"/>
            </a:pPr>
            <a:r>
              <a:rPr lang="en-US" sz="1200" dirty="0">
                <a:solidFill>
                  <a:schemeClr val="bg1"/>
                </a:solidFill>
              </a:rPr>
              <a:t>Distracts from the message: Inconsistent or distracting body language can draw attention away from the verbal message and lead to misunderstandings</a:t>
            </a:r>
          </a:p>
        </p:txBody>
      </p:sp>
    </p:spTree>
    <p:extLst>
      <p:ext uri="{BB962C8B-B14F-4D97-AF65-F5344CB8AC3E}">
        <p14:creationId xmlns:p14="http://schemas.microsoft.com/office/powerpoint/2010/main" val="165908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259179" y="256959"/>
            <a:ext cx="7590494" cy="1267899"/>
          </a:xfrm>
        </p:spPr>
        <p:txBody>
          <a:bodyPr>
            <a:normAutofit fontScale="90000"/>
          </a:bodyPr>
          <a:lstStyle/>
          <a:p>
            <a:pPr>
              <a:lnSpc>
                <a:spcPct val="100000"/>
              </a:lnSpc>
            </a:pPr>
            <a:r>
              <a:rPr lang="en-US" sz="4000" dirty="0"/>
              <a:t>Enhancing Body Language in Virtual Settings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259178" y="1524859"/>
            <a:ext cx="7590495" cy="897499"/>
          </a:xfrm>
        </p:spPr>
        <p:txBody>
          <a:bodyPr>
            <a:normAutofit fontScale="55000" lnSpcReduction="20000"/>
          </a:bodyPr>
          <a:lstStyle/>
          <a:p>
            <a:pPr>
              <a:spcBef>
                <a:spcPts val="0"/>
              </a:spcBef>
              <a:spcAft>
                <a:spcPts val="0"/>
              </a:spcAft>
            </a:pPr>
            <a:r>
              <a:rPr lang="en-US" dirty="0">
                <a:solidFill>
                  <a:schemeClr val="bg1"/>
                </a:solidFill>
                <a:effectLst/>
              </a:rPr>
              <a:t>As technology continues to shape how we communicate, we must adapt our body language skills to virtual settings. Here are some tips to enhance your body language in virtual meetings:</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5" name="Picture 4">
            <a:extLst>
              <a:ext uri="{FF2B5EF4-FFF2-40B4-BE49-F238E27FC236}">
                <a16:creationId xmlns:a16="http://schemas.microsoft.com/office/drawing/2014/main" id="{7F94B799-5455-DC4C-8048-8C6C8546E907}"/>
              </a:ext>
            </a:extLst>
          </p:cNvPr>
          <p:cNvPicPr>
            <a:picLocks noChangeAspect="1"/>
          </p:cNvPicPr>
          <p:nvPr/>
        </p:nvPicPr>
        <p:blipFill>
          <a:blip r:embed="rId3"/>
          <a:stretch>
            <a:fillRect/>
          </a:stretch>
        </p:blipFill>
        <p:spPr>
          <a:xfrm>
            <a:off x="4259177" y="2423216"/>
            <a:ext cx="3743268" cy="3798137"/>
          </a:xfrm>
          <a:prstGeom prst="rect">
            <a:avLst/>
          </a:prstGeom>
        </p:spPr>
      </p:pic>
      <p:pic>
        <p:nvPicPr>
          <p:cNvPr id="6" name="Picture 5">
            <a:extLst>
              <a:ext uri="{FF2B5EF4-FFF2-40B4-BE49-F238E27FC236}">
                <a16:creationId xmlns:a16="http://schemas.microsoft.com/office/drawing/2014/main" id="{32AFF2EB-C0F6-1295-4543-5192DCD78B99}"/>
              </a:ext>
            </a:extLst>
          </p:cNvPr>
          <p:cNvPicPr>
            <a:picLocks noChangeAspect="1"/>
          </p:cNvPicPr>
          <p:nvPr/>
        </p:nvPicPr>
        <p:blipFill>
          <a:blip r:embed="rId4"/>
          <a:stretch>
            <a:fillRect/>
          </a:stretch>
        </p:blipFill>
        <p:spPr>
          <a:xfrm>
            <a:off x="8136887" y="2422358"/>
            <a:ext cx="3712786" cy="3066554"/>
          </a:xfrm>
          <a:prstGeom prst="rect">
            <a:avLst/>
          </a:prstGeom>
        </p:spPr>
      </p:pic>
    </p:spTree>
    <p:extLst>
      <p:ext uri="{BB962C8B-B14F-4D97-AF65-F5344CB8AC3E}">
        <p14:creationId xmlns:p14="http://schemas.microsoft.com/office/powerpoint/2010/main" val="397056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29341" y="254428"/>
            <a:ext cx="7030309" cy="1702709"/>
          </a:xfrm>
        </p:spPr>
        <p:txBody>
          <a:bodyPr>
            <a:noAutofit/>
          </a:bodyPr>
          <a:lstStyle/>
          <a:p>
            <a:r>
              <a:rPr lang="en-US" sz="4000" dirty="0"/>
              <a:t>The Effect of Emotions on Body Language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329341" y="1587140"/>
            <a:ext cx="7030309" cy="890337"/>
          </a:xfrm>
        </p:spPr>
        <p:txBody>
          <a:bodyPr vert="horz" lIns="91440" tIns="45720" rIns="91440" bIns="45720" rtlCol="0" anchor="t">
            <a:normAutofit/>
          </a:bodyPr>
          <a:lstStyle/>
          <a:p>
            <a:r>
              <a:rPr lang="en-US" dirty="0"/>
              <a:t>Emotions play a crucial role in shaping our body language. Our emotional state influences how we express ourselves nonverbally, making it essential to consider when communicating.</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5" name="TextBox 4">
            <a:extLst>
              <a:ext uri="{FF2B5EF4-FFF2-40B4-BE49-F238E27FC236}">
                <a16:creationId xmlns:a16="http://schemas.microsoft.com/office/drawing/2014/main" id="{9AA11399-EA27-4BA6-43C6-4BF48745F242}"/>
              </a:ext>
            </a:extLst>
          </p:cNvPr>
          <p:cNvSpPr txBox="1"/>
          <p:nvPr/>
        </p:nvSpPr>
        <p:spPr>
          <a:xfrm>
            <a:off x="4311650" y="2579332"/>
            <a:ext cx="3048000" cy="2677656"/>
          </a:xfrm>
          <a:prstGeom prst="rect">
            <a:avLst/>
          </a:prstGeom>
          <a:noFill/>
        </p:spPr>
        <p:txBody>
          <a:bodyPr wrap="square" rtlCol="0">
            <a:spAutoFit/>
          </a:bodyPr>
          <a:lstStyle/>
          <a:p>
            <a:r>
              <a:rPr lang="en-US" sz="1400" b="1" u="sng" dirty="0">
                <a:solidFill>
                  <a:schemeClr val="bg1"/>
                </a:solidFill>
              </a:rPr>
              <a:t>Negative emotions:</a:t>
            </a:r>
          </a:p>
          <a:p>
            <a:endParaRPr lang="en-US" sz="1400" dirty="0">
              <a:solidFill>
                <a:schemeClr val="bg1"/>
              </a:solidFill>
            </a:endParaRPr>
          </a:p>
          <a:p>
            <a:r>
              <a:rPr lang="en-US" sz="1400" dirty="0">
                <a:solidFill>
                  <a:schemeClr val="bg1"/>
                </a:solidFill>
              </a:rPr>
              <a:t>Sadness: Downcast eyes, slumped shoulders, and a frowning face</a:t>
            </a:r>
          </a:p>
          <a:p>
            <a:endParaRPr lang="en-US" sz="1400" dirty="0">
              <a:solidFill>
                <a:schemeClr val="bg1"/>
              </a:solidFill>
            </a:endParaRPr>
          </a:p>
          <a:p>
            <a:r>
              <a:rPr lang="en-US" sz="1400" dirty="0">
                <a:solidFill>
                  <a:schemeClr val="bg1"/>
                </a:solidFill>
              </a:rPr>
              <a:t>Fear: Avoiding eye contact, hunched posture, and a nervous demeanor</a:t>
            </a:r>
          </a:p>
          <a:p>
            <a:endParaRPr lang="en-US" sz="1400" dirty="0">
              <a:solidFill>
                <a:schemeClr val="bg1"/>
              </a:solidFill>
            </a:endParaRPr>
          </a:p>
          <a:p>
            <a:r>
              <a:rPr lang="en-US" sz="1400" dirty="0">
                <a:solidFill>
                  <a:schemeClr val="bg1"/>
                </a:solidFill>
              </a:rPr>
              <a:t>Anger: Tightened facial muscles, clenched fists, and an aggressive stance</a:t>
            </a:r>
          </a:p>
        </p:txBody>
      </p:sp>
      <p:sp>
        <p:nvSpPr>
          <p:cNvPr id="7" name="TextBox 6">
            <a:extLst>
              <a:ext uri="{FF2B5EF4-FFF2-40B4-BE49-F238E27FC236}">
                <a16:creationId xmlns:a16="http://schemas.microsoft.com/office/drawing/2014/main" id="{231D5F20-6EE4-9B59-E36E-B41EF182EA61}"/>
              </a:ext>
            </a:extLst>
          </p:cNvPr>
          <p:cNvSpPr txBox="1"/>
          <p:nvPr/>
        </p:nvSpPr>
        <p:spPr>
          <a:xfrm>
            <a:off x="686612" y="2579332"/>
            <a:ext cx="3157883" cy="2893100"/>
          </a:xfrm>
          <a:prstGeom prst="rect">
            <a:avLst/>
          </a:prstGeom>
          <a:noFill/>
        </p:spPr>
        <p:txBody>
          <a:bodyPr wrap="square" rtlCol="0">
            <a:spAutoFit/>
          </a:bodyPr>
          <a:lstStyle/>
          <a:p>
            <a:r>
              <a:rPr lang="en-US" sz="1400" b="1" u="sng" dirty="0">
                <a:solidFill>
                  <a:schemeClr val="bg1"/>
                </a:solidFill>
              </a:rPr>
              <a:t>Positive emotions:</a:t>
            </a:r>
          </a:p>
          <a:p>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Happiness: A smile, relaxed posture, and open facial expressions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Confidence: A robust and assertive stance, direct eye contact, and a firm handshake</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Excitement: Energetic gestures, raised eyebrows, and a bright, enthusiastic face</a:t>
            </a:r>
          </a:p>
        </p:txBody>
      </p:sp>
      <p:sp>
        <p:nvSpPr>
          <p:cNvPr id="8" name="Content Placeholder 2">
            <a:extLst>
              <a:ext uri="{FF2B5EF4-FFF2-40B4-BE49-F238E27FC236}">
                <a16:creationId xmlns:a16="http://schemas.microsoft.com/office/drawing/2014/main" id="{8C7A7A39-CCB6-26FC-6F2D-CB73318B6C4F}"/>
              </a:ext>
            </a:extLst>
          </p:cNvPr>
          <p:cNvSpPr txBox="1">
            <a:spLocks/>
          </p:cNvSpPr>
          <p:nvPr/>
        </p:nvSpPr>
        <p:spPr>
          <a:xfrm>
            <a:off x="329341" y="5655326"/>
            <a:ext cx="7030309" cy="890337"/>
          </a:xfrm>
          <a:prstGeom prst="rect">
            <a:avLst/>
          </a:prstGeom>
        </p:spPr>
        <p:txBody>
          <a:bodyPr vert="horz" lIns="91440" tIns="45720" rIns="91440" bIns="45720" rtlCol="0" anchor="t">
            <a:normAutofit fontScale="92500"/>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bg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Emotions can significantly impact the way we communicate through body language. We can better understand ourselves and others by recognizing how our feelings influence our nonverbal cues.</a:t>
            </a:r>
          </a:p>
        </p:txBody>
      </p:sp>
    </p:spTree>
    <p:extLst>
      <p:ext uri="{BB962C8B-B14F-4D97-AF65-F5344CB8AC3E}">
        <p14:creationId xmlns:p14="http://schemas.microsoft.com/office/powerpoint/2010/main" val="13463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371473" y="140028"/>
            <a:ext cx="7438094" cy="1251857"/>
          </a:xfrm>
        </p:spPr>
        <p:txBody>
          <a:bodyPr>
            <a:normAutofit fontScale="90000"/>
          </a:bodyPr>
          <a:lstStyle/>
          <a:p>
            <a:pPr>
              <a:lnSpc>
                <a:spcPct val="100000"/>
              </a:lnSpc>
            </a:pPr>
            <a:r>
              <a:rPr lang="en-US" sz="4000" dirty="0"/>
              <a:t>Practical Tips for Effective Body Language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371473" y="1540986"/>
            <a:ext cx="7438094" cy="5176986"/>
          </a:xfrm>
        </p:spPr>
        <p:txBody>
          <a:bodyPr>
            <a:noAutofit/>
          </a:bodyPr>
          <a:lstStyle/>
          <a:p>
            <a:pPr marL="171450" indent="-171450">
              <a:spcBef>
                <a:spcPts val="0"/>
              </a:spcBef>
              <a:spcAft>
                <a:spcPts val="0"/>
              </a:spcAft>
              <a:buFont typeface="Arial" panose="020B0604020202020204" pitchFamily="34" charset="0"/>
              <a:buChar char="•"/>
            </a:pPr>
            <a:r>
              <a:rPr lang="en-US" sz="1200" b="1" dirty="0">
                <a:solidFill>
                  <a:schemeClr val="bg1"/>
                </a:solidFill>
                <a:effectLst/>
              </a:rPr>
              <a:t>Maintain Eye Contact</a:t>
            </a:r>
            <a:r>
              <a:rPr lang="en-US" sz="1200" dirty="0">
                <a:solidFill>
                  <a:schemeClr val="bg1"/>
                </a:solidFill>
                <a:effectLst/>
              </a:rPr>
              <a:t>: Look directly at the individual you are communicating with, especially during initial interactions.</a:t>
            </a:r>
          </a:p>
          <a:p>
            <a:pPr marL="171450" indent="-171450">
              <a:spcBef>
                <a:spcPts val="0"/>
              </a:spcBef>
              <a:spcAft>
                <a:spcPts val="0"/>
              </a:spcAft>
              <a:buFont typeface="Arial" panose="020B0604020202020204" pitchFamily="34" charset="0"/>
              <a:buChar char="•"/>
            </a:pPr>
            <a:endParaRPr lang="en-US" sz="1200" dirty="0">
              <a:solidFill>
                <a:schemeClr val="bg1"/>
              </a:solidFill>
              <a:effectLst/>
            </a:endParaRPr>
          </a:p>
          <a:p>
            <a:pPr marL="171450" indent="-171450">
              <a:spcBef>
                <a:spcPts val="0"/>
              </a:spcBef>
              <a:spcAft>
                <a:spcPts val="0"/>
              </a:spcAft>
              <a:buFont typeface="Arial" panose="020B0604020202020204" pitchFamily="34" charset="0"/>
              <a:buChar char="•"/>
            </a:pPr>
            <a:r>
              <a:rPr lang="en-US" sz="1200" b="1" dirty="0">
                <a:solidFill>
                  <a:schemeClr val="bg1"/>
                </a:solidFill>
                <a:effectLst/>
              </a:rPr>
              <a:t>Use Open and Relaxed Posture</a:t>
            </a:r>
            <a:r>
              <a:rPr lang="en-US" sz="1200" dirty="0">
                <a:solidFill>
                  <a:schemeClr val="bg1"/>
                </a:solidFill>
                <a:effectLst/>
              </a:rPr>
              <a:t>: Stand or sit straight, avoiding crossing your arms or legs to show confidence and openness.</a:t>
            </a:r>
          </a:p>
          <a:p>
            <a:pPr marL="171450" indent="-171450">
              <a:spcBef>
                <a:spcPts val="0"/>
              </a:spcBef>
              <a:spcAft>
                <a:spcPts val="0"/>
              </a:spcAft>
              <a:buFont typeface="Arial" panose="020B0604020202020204" pitchFamily="34" charset="0"/>
              <a:buChar char="•"/>
            </a:pPr>
            <a:endParaRPr lang="en-US" sz="1200" dirty="0">
              <a:solidFill>
                <a:schemeClr val="bg1"/>
              </a:solidFill>
              <a:effectLst/>
            </a:endParaRPr>
          </a:p>
          <a:p>
            <a:pPr marL="171450" indent="-171450">
              <a:spcBef>
                <a:spcPts val="0"/>
              </a:spcBef>
              <a:spcAft>
                <a:spcPts val="0"/>
              </a:spcAft>
              <a:buFont typeface="Arial" panose="020B0604020202020204" pitchFamily="34" charset="0"/>
              <a:buChar char="•"/>
            </a:pPr>
            <a:r>
              <a:rPr lang="en-US" sz="1200" b="1" dirty="0">
                <a:solidFill>
                  <a:schemeClr val="bg1"/>
                </a:solidFill>
                <a:effectLst/>
              </a:rPr>
              <a:t>Smile and Show Enthusiasm</a:t>
            </a:r>
            <a:r>
              <a:rPr lang="en-US" sz="1200" dirty="0">
                <a:solidFill>
                  <a:schemeClr val="bg1"/>
                </a:solidFill>
                <a:effectLst/>
              </a:rPr>
              <a:t>: Presenting a genuine smile can go a long way by conveying interest &amp; friendliness.</a:t>
            </a:r>
          </a:p>
          <a:p>
            <a:pPr marL="171450" indent="-171450">
              <a:spcBef>
                <a:spcPts val="0"/>
              </a:spcBef>
              <a:spcAft>
                <a:spcPts val="0"/>
              </a:spcAft>
              <a:buFont typeface="Arial" panose="020B0604020202020204" pitchFamily="34" charset="0"/>
              <a:buChar char="•"/>
            </a:pPr>
            <a:endParaRPr lang="en-US" sz="1200" b="1" dirty="0">
              <a:solidFill>
                <a:schemeClr val="bg1"/>
              </a:solidFill>
              <a:effectLst/>
            </a:endParaRPr>
          </a:p>
          <a:p>
            <a:pPr marL="171450" indent="-171450">
              <a:spcBef>
                <a:spcPts val="0"/>
              </a:spcBef>
              <a:spcAft>
                <a:spcPts val="0"/>
              </a:spcAft>
              <a:buFont typeface="Arial" panose="020B0604020202020204" pitchFamily="34" charset="0"/>
              <a:buChar char="•"/>
            </a:pPr>
            <a:r>
              <a:rPr lang="en-US" sz="1200" b="1" dirty="0">
                <a:solidFill>
                  <a:schemeClr val="bg1"/>
                </a:solidFill>
                <a:effectLst/>
              </a:rPr>
              <a:t>Nod and Make Eye Contact (virtually)</a:t>
            </a:r>
            <a:r>
              <a:rPr lang="en-US" sz="1200" dirty="0">
                <a:solidFill>
                  <a:schemeClr val="bg1"/>
                </a:solidFill>
                <a:effectLst/>
              </a:rPr>
              <a:t>: Use virtual nods and maintain eye contact with the camera lens to simulate engagement.</a:t>
            </a:r>
          </a:p>
          <a:p>
            <a:pPr marL="171450" indent="-171450">
              <a:spcBef>
                <a:spcPts val="0"/>
              </a:spcBef>
              <a:spcAft>
                <a:spcPts val="0"/>
              </a:spcAft>
              <a:buFont typeface="Arial" panose="020B0604020202020204" pitchFamily="34" charset="0"/>
              <a:buChar char="•"/>
            </a:pPr>
            <a:endParaRPr lang="en-US" sz="1200" b="1" dirty="0">
              <a:solidFill>
                <a:schemeClr val="bg1"/>
              </a:solidFill>
              <a:effectLst/>
            </a:endParaRPr>
          </a:p>
          <a:p>
            <a:pPr marL="171450" indent="-171450">
              <a:spcBef>
                <a:spcPts val="0"/>
              </a:spcBef>
              <a:spcAft>
                <a:spcPts val="0"/>
              </a:spcAft>
              <a:buFont typeface="Arial" panose="020B0604020202020204" pitchFamily="34" charset="0"/>
              <a:buChar char="•"/>
            </a:pPr>
            <a:r>
              <a:rPr lang="en-US" sz="1200" b="1" dirty="0">
                <a:solidFill>
                  <a:schemeClr val="bg1"/>
                </a:solidFill>
                <a:effectLst/>
              </a:rPr>
              <a:t>Use Subtle Gestures</a:t>
            </a:r>
            <a:r>
              <a:rPr lang="en-US" sz="1200" dirty="0">
                <a:solidFill>
                  <a:schemeClr val="bg1"/>
                </a:solidFill>
                <a:effectLst/>
              </a:rPr>
              <a:t>: Use gentle hand or arm gestures to emphasize points, but avoid overwhelming others with too many.</a:t>
            </a:r>
          </a:p>
          <a:p>
            <a:pPr marL="171450" indent="-171450">
              <a:spcBef>
                <a:spcPts val="0"/>
              </a:spcBef>
              <a:spcAft>
                <a:spcPts val="0"/>
              </a:spcAft>
              <a:buFont typeface="Arial" panose="020B0604020202020204" pitchFamily="34" charset="0"/>
              <a:buChar char="•"/>
            </a:pPr>
            <a:endParaRPr lang="en-US" sz="1200" b="1" dirty="0">
              <a:solidFill>
                <a:schemeClr val="bg1"/>
              </a:solidFill>
              <a:effectLst/>
            </a:endParaRPr>
          </a:p>
          <a:p>
            <a:pPr marL="171450" indent="-171450">
              <a:spcBef>
                <a:spcPts val="0"/>
              </a:spcBef>
              <a:spcAft>
                <a:spcPts val="0"/>
              </a:spcAft>
              <a:buFont typeface="Arial" panose="020B0604020202020204" pitchFamily="34" charset="0"/>
              <a:buChar char="•"/>
            </a:pPr>
            <a:r>
              <a:rPr lang="en-US" sz="1200" b="1" dirty="0">
                <a:solidFill>
                  <a:schemeClr val="bg1"/>
                </a:solidFill>
                <a:effectLst/>
              </a:rPr>
              <a:t>Practice Active Listening</a:t>
            </a:r>
            <a:r>
              <a:rPr lang="en-US" sz="1200" dirty="0">
                <a:solidFill>
                  <a:schemeClr val="bg1"/>
                </a:solidFill>
                <a:effectLst/>
              </a:rPr>
              <a:t>: Engage with others by nodding, making eye contact (virtually), and summarizing what you've heard.</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300325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anim calcmode="lin" valueType="num">
                                      <p:cBhvr>
                                        <p:cTn id="4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1000"/>
                                        <p:tgtEl>
                                          <p:spTgt spid="3">
                                            <p:txEl>
                                              <p:pRg st="10" end="10"/>
                                            </p:txEl>
                                          </p:spTgt>
                                        </p:tgtEl>
                                      </p:cBhvr>
                                    </p:animEffect>
                                    <p:anim calcmode="lin" valueType="num">
                                      <p:cBhvr>
                                        <p:cTn id="5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Conclusion</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3516752" y="2390274"/>
            <a:ext cx="7768869" cy="2823410"/>
          </a:xfrm>
        </p:spPr>
        <p:txBody>
          <a:bodyPr>
            <a:normAutofit/>
          </a:bodyPr>
          <a:lstStyle/>
          <a:p>
            <a:r>
              <a:rPr lang="en-US" dirty="0"/>
              <a:t>In conclusion, understanding the power of body language is crucial in today's communication landscape. As we've seen throughout this presentation, nonverbal cues can either highlight or hinder our ability to effectively communicate with others.</a:t>
            </a:r>
          </a:p>
          <a:p>
            <a:r>
              <a:rPr lang="en-US" dirty="0"/>
              <a:t>From the subtlest nod of the head to the most dramatic display of emotion on our faces, our bodies constantly send and receive messages that shape our interactions and relationships. By recognizing the significance of body language, we can learn to harness its power for greater connection, collaboration, and even conflict resolution.</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141878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1000"/>
                                        <p:tgtEl>
                                          <p:spTgt spid="7">
                                            <p:txEl>
                                              <p:pRg st="1" end="1"/>
                                            </p:txEl>
                                          </p:spTgt>
                                        </p:tgtEl>
                                      </p:cBhvr>
                                    </p:animEffect>
                                    <p:anim calcmode="lin" valueType="num">
                                      <p:cBhvr>
                                        <p:cTn id="2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Case Study</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7877" y="1881606"/>
            <a:ext cx="7615274" cy="2978150"/>
          </a:xfrm>
        </p:spPr>
        <p:txBody>
          <a:bodyPr>
            <a:normAutofit fontScale="85000" lnSpcReduction="10000"/>
          </a:bodyPr>
          <a:lstStyle/>
          <a:p>
            <a:pPr>
              <a:spcBef>
                <a:spcPts val="0"/>
              </a:spcBef>
              <a:spcAft>
                <a:spcPts val="0"/>
              </a:spcAft>
            </a:pPr>
            <a:r>
              <a:rPr lang="en-US" b="1" dirty="0">
                <a:solidFill>
                  <a:schemeClr val="bg1"/>
                </a:solidFill>
                <a:effectLst/>
              </a:rPr>
              <a:t>Company: </a:t>
            </a:r>
            <a:r>
              <a:rPr lang="en-US" dirty="0">
                <a:solidFill>
                  <a:schemeClr val="bg1"/>
                </a:solidFill>
                <a:effectLst/>
              </a:rPr>
              <a:t>PC Inc. is a leading technology firm with a global workforce of over 1,000 employees.</a:t>
            </a:r>
          </a:p>
          <a:p>
            <a:pPr>
              <a:spcBef>
                <a:spcPts val="0"/>
              </a:spcBef>
              <a:spcAft>
                <a:spcPts val="0"/>
              </a:spcAft>
            </a:pPr>
            <a:endParaRPr lang="en-US" dirty="0">
              <a:solidFill>
                <a:schemeClr val="bg1"/>
              </a:solidFill>
              <a:effectLst/>
            </a:endParaRPr>
          </a:p>
          <a:p>
            <a:pPr>
              <a:spcBef>
                <a:spcPts val="0"/>
              </a:spcBef>
              <a:spcAft>
                <a:spcPts val="0"/>
              </a:spcAft>
            </a:pPr>
            <a:r>
              <a:rPr lang="en-US" b="1" dirty="0">
                <a:solidFill>
                  <a:schemeClr val="bg1"/>
                </a:solidFill>
                <a:effectLst/>
              </a:rPr>
              <a:t>Background:</a:t>
            </a:r>
            <a:r>
              <a:rPr lang="en-US" dirty="0">
                <a:solidFill>
                  <a:schemeClr val="bg1"/>
                </a:solidFill>
                <a:effectLst/>
              </a:rPr>
              <a:t> In recent years, PC Inc. has experienced a significant increase in employee turnover rates, particularly among its sales team. Despite efforts to improve employee engagement and satisfaction, the company needed help identifying this trend's root cause.</a:t>
            </a:r>
          </a:p>
          <a:p>
            <a:pPr>
              <a:spcBef>
                <a:spcPts val="0"/>
              </a:spcBef>
              <a:spcAft>
                <a:spcPts val="0"/>
              </a:spcAft>
            </a:pPr>
            <a:endParaRPr lang="en-US" dirty="0">
              <a:solidFill>
                <a:schemeClr val="bg1"/>
              </a:solidFill>
              <a:effectLst/>
            </a:endParaRPr>
          </a:p>
          <a:p>
            <a:pPr>
              <a:spcBef>
                <a:spcPts val="0"/>
              </a:spcBef>
              <a:spcAft>
                <a:spcPts val="0"/>
              </a:spcAft>
            </a:pPr>
            <a:r>
              <a:rPr lang="en-US" b="1" dirty="0">
                <a:solidFill>
                  <a:schemeClr val="bg1"/>
                </a:solidFill>
                <a:effectLst/>
              </a:rPr>
              <a:t>Challenge:</a:t>
            </a:r>
            <a:r>
              <a:rPr lang="en-US" dirty="0">
                <a:solidFill>
                  <a:schemeClr val="bg1"/>
                </a:solidFill>
                <a:effectLst/>
              </a:rPr>
              <a:t> The company's leadership team recognized that effective communication was crucial to addressing this issue. However, they needed help harness body language's power to enhance their communication style.</a:t>
            </a:r>
          </a:p>
          <a:p>
            <a:endParaRPr lang="en-US" dirty="0">
              <a:solidFill>
                <a:schemeClr val="bg1"/>
              </a:solidFill>
            </a:endParaRP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5939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fade">
                                      <p:cBhvr>
                                        <p:cTn id="28" dur="1000"/>
                                        <p:tgtEl>
                                          <p:spTgt spid="8">
                                            <p:txEl>
                                              <p:pRg st="4" end="4"/>
                                            </p:txEl>
                                          </p:spTgt>
                                        </p:tgtEl>
                                      </p:cBhvr>
                                    </p:animEffect>
                                    <p:anim calcmode="lin" valueType="num">
                                      <p:cBhvr>
                                        <p:cTn id="2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F5AA-EE8C-1AFE-FA90-7E1106D6C77A}"/>
              </a:ext>
            </a:extLst>
          </p:cNvPr>
          <p:cNvSpPr>
            <a:spLocks noGrp="1"/>
          </p:cNvSpPr>
          <p:nvPr>
            <p:ph type="title"/>
          </p:nvPr>
        </p:nvSpPr>
        <p:spPr>
          <a:xfrm>
            <a:off x="4323346" y="429461"/>
            <a:ext cx="7101211" cy="877971"/>
          </a:xfrm>
        </p:spPr>
        <p:txBody>
          <a:bodyPr>
            <a:normAutofit/>
          </a:bodyPr>
          <a:lstStyle/>
          <a:p>
            <a:r>
              <a:rPr lang="en-US" dirty="0"/>
              <a:t>Case Study (Solution) </a:t>
            </a:r>
          </a:p>
        </p:txBody>
      </p:sp>
      <p:sp>
        <p:nvSpPr>
          <p:cNvPr id="3" name="Content Placeholder 2">
            <a:extLst>
              <a:ext uri="{FF2B5EF4-FFF2-40B4-BE49-F238E27FC236}">
                <a16:creationId xmlns:a16="http://schemas.microsoft.com/office/drawing/2014/main" id="{B7DC38DB-4739-0B6C-7384-CAD94703D36B}"/>
              </a:ext>
            </a:extLst>
          </p:cNvPr>
          <p:cNvSpPr>
            <a:spLocks noGrp="1"/>
          </p:cNvSpPr>
          <p:nvPr>
            <p:ph sz="half" idx="14"/>
          </p:nvPr>
        </p:nvSpPr>
        <p:spPr>
          <a:xfrm>
            <a:off x="4323346" y="1569577"/>
            <a:ext cx="6954253" cy="4524628"/>
          </a:xfrm>
        </p:spPr>
        <p:txBody>
          <a:bodyPr>
            <a:normAutofit fontScale="70000" lnSpcReduction="20000"/>
          </a:bodyPr>
          <a:lstStyle/>
          <a:p>
            <a:pPr>
              <a:spcBef>
                <a:spcPts val="0"/>
              </a:spcBef>
              <a:spcAft>
                <a:spcPts val="0"/>
              </a:spcAft>
              <a:buFont typeface="+mj-lt"/>
              <a:buAutoNum type="arabicPeriod"/>
            </a:pPr>
            <a:r>
              <a:rPr lang="en-US" b="1" dirty="0">
                <a:solidFill>
                  <a:srgbClr val="0E101A"/>
                </a:solidFill>
                <a:effectLst/>
              </a:rPr>
              <a:t>Employee Survey</a:t>
            </a:r>
            <a:r>
              <a:rPr lang="en-US" dirty="0">
                <a:solidFill>
                  <a:srgbClr val="0E101A"/>
                </a:solidFill>
                <a:effectLst/>
              </a:rPr>
              <a:t>: PC Inc. conducted an anonymous employee survey to gather feedback on their current communication style and identify areas for improvement.</a:t>
            </a:r>
          </a:p>
          <a:p>
            <a:pPr>
              <a:spcBef>
                <a:spcPts val="0"/>
              </a:spcBef>
              <a:spcAft>
                <a:spcPts val="0"/>
              </a:spcAft>
              <a:buFont typeface="+mj-lt"/>
              <a:buAutoNum type="arabicPeriod"/>
            </a:pPr>
            <a:endParaRPr lang="en-US" dirty="0">
              <a:solidFill>
                <a:srgbClr val="0E101A"/>
              </a:solidFill>
              <a:effectLst/>
            </a:endParaRPr>
          </a:p>
          <a:p>
            <a:pPr>
              <a:spcBef>
                <a:spcPts val="0"/>
              </a:spcBef>
              <a:spcAft>
                <a:spcPts val="0"/>
              </a:spcAft>
              <a:buFont typeface="+mj-lt"/>
              <a:buAutoNum type="arabicPeriod"/>
            </a:pPr>
            <a:r>
              <a:rPr lang="en-US" b="1" dirty="0">
                <a:solidFill>
                  <a:srgbClr val="0E101A"/>
                </a:solidFill>
                <a:effectLst/>
              </a:rPr>
              <a:t>Body Language Training</a:t>
            </a:r>
            <a:r>
              <a:rPr lang="en-US" dirty="0">
                <a:solidFill>
                  <a:srgbClr val="0E101A"/>
                </a:solidFill>
                <a:effectLst/>
              </a:rPr>
              <a:t>: The company invested in a comprehensive training program for its leadership team, focusing on nonverbal cues such as eye contact, posture, facial expressions, and gestures.</a:t>
            </a:r>
          </a:p>
          <a:p>
            <a:pPr>
              <a:spcBef>
                <a:spcPts val="0"/>
              </a:spcBef>
              <a:spcAft>
                <a:spcPts val="0"/>
              </a:spcAft>
              <a:buFont typeface="+mj-lt"/>
              <a:buAutoNum type="arabicPeriod"/>
            </a:pPr>
            <a:endParaRPr lang="en-US" dirty="0">
              <a:solidFill>
                <a:srgbClr val="0E101A"/>
              </a:solidFill>
              <a:effectLst/>
            </a:endParaRPr>
          </a:p>
          <a:p>
            <a:pPr>
              <a:spcBef>
                <a:spcPts val="0"/>
              </a:spcBef>
              <a:spcAft>
                <a:spcPts val="0"/>
              </a:spcAft>
              <a:buFont typeface="+mj-lt"/>
              <a:buAutoNum type="arabicPeriod"/>
            </a:pPr>
            <a:r>
              <a:rPr lang="en-US" b="1" dirty="0">
                <a:solidFill>
                  <a:srgbClr val="0E101A"/>
                </a:solidFill>
                <a:effectLst/>
              </a:rPr>
              <a:t>Role-Playing Exercises</a:t>
            </a:r>
            <a:r>
              <a:rPr lang="en-US" dirty="0">
                <a:solidFill>
                  <a:srgbClr val="0E101A"/>
                </a:solidFill>
                <a:effectLst/>
              </a:rPr>
              <a:t>: Employees were encouraged to practice role-playing exercises with their colleagues to develop awareness of their and others' body language.</a:t>
            </a:r>
          </a:p>
        </p:txBody>
      </p:sp>
      <p:sp>
        <p:nvSpPr>
          <p:cNvPr id="4" name="Slide Number Placeholder 3">
            <a:extLst>
              <a:ext uri="{FF2B5EF4-FFF2-40B4-BE49-F238E27FC236}">
                <a16:creationId xmlns:a16="http://schemas.microsoft.com/office/drawing/2014/main" id="{F0386369-9630-64DB-4D84-B48EBD66C1EC}"/>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96105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F5AA-EE8C-1AFE-FA90-7E1106D6C77A}"/>
              </a:ext>
            </a:extLst>
          </p:cNvPr>
          <p:cNvSpPr>
            <a:spLocks noGrp="1"/>
          </p:cNvSpPr>
          <p:nvPr>
            <p:ph type="title"/>
          </p:nvPr>
        </p:nvSpPr>
        <p:spPr>
          <a:xfrm>
            <a:off x="4323346" y="429461"/>
            <a:ext cx="7101211" cy="877971"/>
          </a:xfrm>
        </p:spPr>
        <p:txBody>
          <a:bodyPr>
            <a:normAutofit fontScale="90000"/>
          </a:bodyPr>
          <a:lstStyle/>
          <a:p>
            <a:r>
              <a:rPr lang="en-US" dirty="0"/>
              <a:t>Case Study (Take Away) </a:t>
            </a:r>
          </a:p>
        </p:txBody>
      </p:sp>
      <p:sp>
        <p:nvSpPr>
          <p:cNvPr id="3" name="Content Placeholder 2">
            <a:extLst>
              <a:ext uri="{FF2B5EF4-FFF2-40B4-BE49-F238E27FC236}">
                <a16:creationId xmlns:a16="http://schemas.microsoft.com/office/drawing/2014/main" id="{B7DC38DB-4739-0B6C-7384-CAD94703D36B}"/>
              </a:ext>
            </a:extLst>
          </p:cNvPr>
          <p:cNvSpPr>
            <a:spLocks noGrp="1"/>
          </p:cNvSpPr>
          <p:nvPr>
            <p:ph sz="half" idx="14"/>
          </p:nvPr>
        </p:nvSpPr>
        <p:spPr>
          <a:xfrm>
            <a:off x="4323346" y="1569577"/>
            <a:ext cx="6954253" cy="4524628"/>
          </a:xfrm>
        </p:spPr>
        <p:txBody>
          <a:bodyPr>
            <a:normAutofit fontScale="70000" lnSpcReduction="20000"/>
          </a:bodyPr>
          <a:lstStyle/>
          <a:p>
            <a:pPr>
              <a:spcBef>
                <a:spcPts val="0"/>
              </a:spcBef>
              <a:spcAft>
                <a:spcPts val="0"/>
              </a:spcAft>
              <a:buFont typeface="+mj-lt"/>
              <a:buAutoNum type="arabicPeriod"/>
            </a:pPr>
            <a:r>
              <a:rPr lang="en-US" b="1" dirty="0">
                <a:solidFill>
                  <a:srgbClr val="0E101A"/>
                </a:solidFill>
                <a:effectLst/>
              </a:rPr>
              <a:t>Body Language Matters</a:t>
            </a:r>
            <a:r>
              <a:rPr lang="en-US" dirty="0">
                <a:solidFill>
                  <a:srgbClr val="0E101A"/>
                </a:solidFill>
                <a:effectLst/>
              </a:rPr>
              <a:t>: The case study highlights the importance of body language in communication, demonstrating how it can positively impact employee engagement, motivation, and overall company performance.</a:t>
            </a:r>
          </a:p>
          <a:p>
            <a:pPr>
              <a:spcBef>
                <a:spcPts val="0"/>
              </a:spcBef>
              <a:spcAft>
                <a:spcPts val="0"/>
              </a:spcAft>
              <a:buFont typeface="+mj-lt"/>
              <a:buAutoNum type="arabicPeriod"/>
            </a:pPr>
            <a:endParaRPr lang="en-US" dirty="0">
              <a:solidFill>
                <a:srgbClr val="0E101A"/>
              </a:solidFill>
              <a:effectLst/>
            </a:endParaRPr>
          </a:p>
          <a:p>
            <a:pPr>
              <a:spcBef>
                <a:spcPts val="0"/>
              </a:spcBef>
              <a:spcAft>
                <a:spcPts val="0"/>
              </a:spcAft>
              <a:buFont typeface="+mj-lt"/>
              <a:buAutoNum type="arabicPeriod"/>
            </a:pPr>
            <a:r>
              <a:rPr lang="en-US" b="1" dirty="0">
                <a:solidFill>
                  <a:srgbClr val="0E101A"/>
                </a:solidFill>
                <a:effectLst/>
              </a:rPr>
              <a:t>Training is Key</a:t>
            </a:r>
            <a:r>
              <a:rPr lang="en-US" dirty="0">
                <a:solidFill>
                  <a:srgbClr val="0E101A"/>
                </a:solidFill>
                <a:effectLst/>
              </a:rPr>
              <a:t>: The success of PC Inc.'s training program emphasizes the value of investing in employee development, particularly regarding nonverbal communication skills.</a:t>
            </a:r>
          </a:p>
          <a:p>
            <a:pPr>
              <a:spcBef>
                <a:spcPts val="0"/>
              </a:spcBef>
              <a:spcAft>
                <a:spcPts val="0"/>
              </a:spcAft>
              <a:buFont typeface="+mj-lt"/>
              <a:buAutoNum type="arabicPeriod"/>
            </a:pPr>
            <a:endParaRPr lang="en-US" dirty="0">
              <a:solidFill>
                <a:srgbClr val="0E101A"/>
              </a:solidFill>
              <a:effectLst/>
            </a:endParaRPr>
          </a:p>
          <a:p>
            <a:pPr>
              <a:spcBef>
                <a:spcPts val="0"/>
              </a:spcBef>
              <a:spcAft>
                <a:spcPts val="0"/>
              </a:spcAft>
              <a:buFont typeface="+mj-lt"/>
              <a:buAutoNum type="arabicPeriod"/>
            </a:pPr>
            <a:r>
              <a:rPr lang="en-US" b="1" dirty="0">
                <a:solidFill>
                  <a:srgbClr val="0E101A"/>
                </a:solidFill>
                <a:effectLst/>
              </a:rPr>
              <a:t>Leadership Leads the Way</a:t>
            </a:r>
            <a:r>
              <a:rPr lang="en-US" dirty="0">
                <a:solidFill>
                  <a:srgbClr val="0E101A"/>
                </a:solidFill>
                <a:effectLst/>
              </a:rPr>
              <a:t>: By prioritizing their body language training, leaders at PC Inc. set a positive example for their employees and created a culture that valued effective communication.</a:t>
            </a:r>
          </a:p>
        </p:txBody>
      </p:sp>
      <p:sp>
        <p:nvSpPr>
          <p:cNvPr id="4" name="Slide Number Placeholder 3">
            <a:extLst>
              <a:ext uri="{FF2B5EF4-FFF2-40B4-BE49-F238E27FC236}">
                <a16:creationId xmlns:a16="http://schemas.microsoft.com/office/drawing/2014/main" id="{F0386369-9630-64DB-4D84-B48EBD66C1EC}"/>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961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43F1A-930A-D002-FEE6-CD0E4491FD76}"/>
              </a:ext>
            </a:extLst>
          </p:cNvPr>
          <p:cNvSpPr>
            <a:spLocks noGrp="1"/>
          </p:cNvSpPr>
          <p:nvPr>
            <p:ph type="title"/>
          </p:nvPr>
        </p:nvSpPr>
        <p:spPr>
          <a:xfrm>
            <a:off x="4572001" y="429462"/>
            <a:ext cx="7275093" cy="1856538"/>
          </a:xfrm>
        </p:spPr>
        <p:txBody>
          <a:bodyPr>
            <a:normAutofit fontScale="90000"/>
          </a:bodyPr>
          <a:lstStyle/>
          <a:p>
            <a:r>
              <a:rPr lang="en-US" sz="4400" dirty="0"/>
              <a:t>The Power of Body Language in Communication</a:t>
            </a:r>
            <a:endParaRPr lang="en-US" dirty="0"/>
          </a:p>
        </p:txBody>
      </p:sp>
      <p:sp>
        <p:nvSpPr>
          <p:cNvPr id="3" name="Content Placeholder 2">
            <a:extLst>
              <a:ext uri="{FF2B5EF4-FFF2-40B4-BE49-F238E27FC236}">
                <a16:creationId xmlns:a16="http://schemas.microsoft.com/office/drawing/2014/main" id="{A6FD04E4-7CA8-A5F1-0F35-46BEA5A5799E}"/>
              </a:ext>
            </a:extLst>
          </p:cNvPr>
          <p:cNvSpPr>
            <a:spLocks noGrp="1"/>
          </p:cNvSpPr>
          <p:nvPr>
            <p:ph sz="half" idx="14"/>
          </p:nvPr>
        </p:nvSpPr>
        <p:spPr>
          <a:xfrm>
            <a:off x="4572002" y="2542675"/>
            <a:ext cx="7275094" cy="886326"/>
          </a:xfrm>
        </p:spPr>
        <p:txBody>
          <a:bodyPr>
            <a:normAutofit fontScale="77500" lnSpcReduction="20000"/>
          </a:bodyPr>
          <a:lstStyle/>
          <a:p>
            <a:r>
              <a:rPr lang="en-US" sz="2200" dirty="0"/>
              <a:t>This presentation aims to explain the importance of body language and how to use it effectively. Below is an overview of the topics we will cover:</a:t>
            </a:r>
          </a:p>
          <a:p>
            <a:endParaRPr lang="en-US" b="1"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A69D9DD9-9200-901A-2FE4-5071FAE438FC}"/>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5" name="TextBox 4">
            <a:extLst>
              <a:ext uri="{FF2B5EF4-FFF2-40B4-BE49-F238E27FC236}">
                <a16:creationId xmlns:a16="http://schemas.microsoft.com/office/drawing/2014/main" id="{5256D39D-72D7-D237-2669-2C06779F9A26}"/>
              </a:ext>
            </a:extLst>
          </p:cNvPr>
          <p:cNvSpPr txBox="1"/>
          <p:nvPr/>
        </p:nvSpPr>
        <p:spPr>
          <a:xfrm>
            <a:off x="4572002" y="3548181"/>
            <a:ext cx="3593432" cy="15192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050" dirty="0"/>
              <a:t>Understanding nonverbal cues</a:t>
            </a:r>
          </a:p>
          <a:p>
            <a:pPr marL="342900" indent="-342900">
              <a:lnSpc>
                <a:spcPct val="150000"/>
              </a:lnSpc>
              <a:buFont typeface="Arial" panose="020B0604020202020204" pitchFamily="34" charset="0"/>
              <a:buChar char="•"/>
            </a:pPr>
            <a:r>
              <a:rPr lang="en-US" sz="1050" dirty="0"/>
              <a:t>What is Body Language?</a:t>
            </a:r>
          </a:p>
          <a:p>
            <a:pPr marL="342900" indent="-342900">
              <a:lnSpc>
                <a:spcPct val="150000"/>
              </a:lnSpc>
              <a:buFont typeface="Arial" panose="020B0604020202020204" pitchFamily="34" charset="0"/>
              <a:buChar char="•"/>
            </a:pPr>
            <a:r>
              <a:rPr lang="en-US" sz="1050" dirty="0"/>
              <a:t>The Impact of proper body language</a:t>
            </a:r>
          </a:p>
          <a:p>
            <a:pPr marL="342900" indent="-342900">
              <a:lnSpc>
                <a:spcPct val="150000"/>
              </a:lnSpc>
              <a:buFont typeface="Arial" panose="020B0604020202020204" pitchFamily="34" charset="0"/>
              <a:buChar char="•"/>
            </a:pPr>
            <a:r>
              <a:rPr lang="en-US" sz="1050" dirty="0"/>
              <a:t>The Impact of poor body language</a:t>
            </a:r>
          </a:p>
          <a:p>
            <a:pPr marL="342900" indent="-342900">
              <a:lnSpc>
                <a:spcPct val="150000"/>
              </a:lnSpc>
              <a:buFont typeface="Arial" panose="020B0604020202020204" pitchFamily="34" charset="0"/>
              <a:buChar char="•"/>
            </a:pPr>
            <a:r>
              <a:rPr lang="en-US" sz="1050" dirty="0"/>
              <a:t>Forms of none verbal body language</a:t>
            </a:r>
          </a:p>
          <a:p>
            <a:pPr marL="342900" indent="-342900">
              <a:lnSpc>
                <a:spcPct val="150000"/>
              </a:lnSpc>
              <a:buFont typeface="Arial" panose="020B0604020202020204" pitchFamily="34" charset="0"/>
              <a:buChar char="•"/>
            </a:pPr>
            <a:r>
              <a:rPr lang="en-US" sz="1050" dirty="0"/>
              <a:t>The Impact of Body Language on Communication</a:t>
            </a:r>
          </a:p>
        </p:txBody>
      </p:sp>
      <p:sp>
        <p:nvSpPr>
          <p:cNvPr id="6" name="TextBox 5">
            <a:extLst>
              <a:ext uri="{FF2B5EF4-FFF2-40B4-BE49-F238E27FC236}">
                <a16:creationId xmlns:a16="http://schemas.microsoft.com/office/drawing/2014/main" id="{2A538CCB-9999-C601-6267-C7B4B3D4985C}"/>
              </a:ext>
            </a:extLst>
          </p:cNvPr>
          <p:cNvSpPr txBox="1"/>
          <p:nvPr/>
        </p:nvSpPr>
        <p:spPr>
          <a:xfrm>
            <a:off x="8462212" y="3544170"/>
            <a:ext cx="3384884" cy="176163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050" dirty="0"/>
              <a:t>Enhancing Body Language in Virtual Settings</a:t>
            </a:r>
          </a:p>
          <a:p>
            <a:pPr marL="342900" indent="-342900">
              <a:lnSpc>
                <a:spcPct val="150000"/>
              </a:lnSpc>
              <a:buFont typeface="Arial" panose="020B0604020202020204" pitchFamily="34" charset="0"/>
              <a:buChar char="•"/>
            </a:pPr>
            <a:r>
              <a:rPr lang="en-US" sz="1050" dirty="0"/>
              <a:t>The Effect of Emotions on Body Language</a:t>
            </a:r>
          </a:p>
          <a:p>
            <a:pPr marL="342900" indent="-342900">
              <a:lnSpc>
                <a:spcPct val="150000"/>
              </a:lnSpc>
              <a:buFont typeface="Arial" panose="020B0604020202020204" pitchFamily="34" charset="0"/>
              <a:buChar char="•"/>
            </a:pPr>
            <a:r>
              <a:rPr lang="en-US" sz="1050" dirty="0"/>
              <a:t>Practical Tips for Effective Body Language</a:t>
            </a:r>
          </a:p>
          <a:p>
            <a:pPr marL="342900" indent="-342900">
              <a:lnSpc>
                <a:spcPct val="150000"/>
              </a:lnSpc>
              <a:buFont typeface="Arial" panose="020B0604020202020204" pitchFamily="34" charset="0"/>
              <a:buChar char="•"/>
            </a:pPr>
            <a:r>
              <a:rPr lang="en-US" sz="1050" dirty="0"/>
              <a:t>Case Studies</a:t>
            </a:r>
          </a:p>
          <a:p>
            <a:pPr marL="342900" indent="-342900">
              <a:lnSpc>
                <a:spcPct val="150000"/>
              </a:lnSpc>
              <a:buFont typeface="Arial" panose="020B0604020202020204" pitchFamily="34" charset="0"/>
              <a:buChar char="•"/>
            </a:pPr>
            <a:r>
              <a:rPr lang="en-US" sz="1050" dirty="0"/>
              <a:t>Conclusion</a:t>
            </a:r>
          </a:p>
          <a:p>
            <a:pPr marL="342900" indent="-342900">
              <a:lnSpc>
                <a:spcPct val="150000"/>
              </a:lnSpc>
              <a:buFont typeface="Arial" panose="020B0604020202020204" pitchFamily="34" charset="0"/>
              <a:buChar char="•"/>
            </a:pPr>
            <a:r>
              <a:rPr lang="en-US" sz="1050" dirty="0"/>
              <a:t>Q&amp;A</a:t>
            </a:r>
          </a:p>
          <a:p>
            <a:pPr>
              <a:lnSpc>
                <a:spcPct val="150000"/>
              </a:lnSpc>
            </a:pPr>
            <a:endParaRPr lang="en-US" sz="1050" dirty="0"/>
          </a:p>
        </p:txBody>
      </p:sp>
    </p:spTree>
    <p:extLst>
      <p:ext uri="{BB962C8B-B14F-4D97-AF65-F5344CB8AC3E}">
        <p14:creationId xmlns:p14="http://schemas.microsoft.com/office/powerpoint/2010/main" val="244203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Exenreco Bell​</a:t>
            </a:r>
          </a:p>
          <a:p>
            <a:r>
              <a:rPr lang="en-US" dirty="0"/>
              <a:t>402-515-5928</a:t>
            </a:r>
          </a:p>
          <a:p>
            <a:r>
              <a:rPr lang="en-US" dirty="0"/>
              <a:t>exenreco19@yahoo.com​</a:t>
            </a:r>
          </a:p>
          <a:p>
            <a:r>
              <a:rPr lang="en-US" dirty="0"/>
              <a:t>www.exenreco.com</a:t>
            </a:r>
          </a:p>
        </p:txBody>
      </p:sp>
    </p:spTree>
    <p:extLst>
      <p:ext uri="{BB962C8B-B14F-4D97-AF65-F5344CB8AC3E}">
        <p14:creationId xmlns:p14="http://schemas.microsoft.com/office/powerpoint/2010/main" val="243649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E578-7045-8A38-BD4D-853B17CB85FC}"/>
              </a:ext>
            </a:extLst>
          </p:cNvPr>
          <p:cNvSpPr>
            <a:spLocks noGrp="1"/>
          </p:cNvSpPr>
          <p:nvPr>
            <p:ph type="title"/>
          </p:nvPr>
        </p:nvSpPr>
        <p:spPr>
          <a:xfrm>
            <a:off x="4531895" y="429462"/>
            <a:ext cx="6892662" cy="1487570"/>
          </a:xfrm>
        </p:spPr>
        <p:txBody>
          <a:bodyPr/>
          <a:lstStyle/>
          <a:p>
            <a:r>
              <a:rPr lang="en-US" sz="4400" b="1" dirty="0"/>
              <a:t>Understanding Nonverbal Cues</a:t>
            </a:r>
            <a:endParaRPr lang="en-US" dirty="0"/>
          </a:p>
        </p:txBody>
      </p:sp>
      <p:sp>
        <p:nvSpPr>
          <p:cNvPr id="3" name="Content Placeholder 2">
            <a:extLst>
              <a:ext uri="{FF2B5EF4-FFF2-40B4-BE49-F238E27FC236}">
                <a16:creationId xmlns:a16="http://schemas.microsoft.com/office/drawing/2014/main" id="{400EAFC5-F6EB-D437-5BFC-0F028A17A1CF}"/>
              </a:ext>
            </a:extLst>
          </p:cNvPr>
          <p:cNvSpPr>
            <a:spLocks noGrp="1"/>
          </p:cNvSpPr>
          <p:nvPr>
            <p:ph sz="half" idx="14"/>
          </p:nvPr>
        </p:nvSpPr>
        <p:spPr>
          <a:xfrm>
            <a:off x="4531895" y="2245895"/>
            <a:ext cx="7162800" cy="3722521"/>
          </a:xfrm>
        </p:spPr>
        <p:txBody>
          <a:bodyPr>
            <a:normAutofit fontScale="62500" lnSpcReduction="20000"/>
          </a:bodyPr>
          <a:lstStyle/>
          <a:p>
            <a:r>
              <a:rPr lang="en-US" dirty="0"/>
              <a:t>Effective communication is about what we say and how we say it. Nonverbal cues, such as facial expressions, tone of voice, and body language, convey our emotions, intentions, and attitudes to others. In today's fast-paced, technology-driven world, understanding and interpreting nonverbal cues has become more critical.</a:t>
            </a:r>
          </a:p>
          <a:p>
            <a:endParaRPr lang="en-US" dirty="0"/>
          </a:p>
          <a:p>
            <a:r>
              <a:rPr lang="en-US" dirty="0"/>
              <a:t>This presentation provides an in-depth look at the power of nonverbal communication, exploring how subtle physical changes can significantly impact how we interact with others. We'll delve into the science behind nonverbal cues, examining the different types of nonverbal language and their meanings and the cultural and individual variations that shape our understanding of them.</a:t>
            </a:r>
          </a:p>
        </p:txBody>
      </p:sp>
      <p:sp>
        <p:nvSpPr>
          <p:cNvPr id="4" name="Slide Number Placeholder 3">
            <a:extLst>
              <a:ext uri="{FF2B5EF4-FFF2-40B4-BE49-F238E27FC236}">
                <a16:creationId xmlns:a16="http://schemas.microsoft.com/office/drawing/2014/main" id="{7BD149B5-0AD9-9C32-936A-329C081FA0CA}"/>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50732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1519655"/>
          </a:xfrm>
        </p:spPr>
        <p:txBody>
          <a:bodyPr>
            <a:normAutofit/>
          </a:bodyPr>
          <a:lstStyle/>
          <a:p>
            <a:r>
              <a:rPr lang="en-US" dirty="0"/>
              <a:t>What Is body Language?</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2197769"/>
            <a:ext cx="6338887" cy="3771232"/>
          </a:xfrm>
        </p:spPr>
        <p:txBody>
          <a:bodyPr>
            <a:normAutofit fontScale="92500"/>
          </a:bodyPr>
          <a:lstStyle/>
          <a:p>
            <a:r>
              <a:rPr lang="en-US" dirty="0"/>
              <a:t>Body language, also known as nonverbal communication, is crucial in effective communication. It accounts for approximately 60-70% of all communication, conveying emotions, attitudes, and intentions through facial expressions, posture, eye contact, touch, and other visual cues.</a:t>
            </a:r>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24349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4CCA-11F9-F80B-14C3-58195C0A4D1C}"/>
              </a:ext>
            </a:extLst>
          </p:cNvPr>
          <p:cNvSpPr>
            <a:spLocks noGrp="1"/>
          </p:cNvSpPr>
          <p:nvPr>
            <p:ph type="title"/>
          </p:nvPr>
        </p:nvSpPr>
        <p:spPr>
          <a:xfrm>
            <a:off x="4933950" y="429462"/>
            <a:ext cx="6343650" cy="1279022"/>
          </a:xfrm>
        </p:spPr>
        <p:txBody>
          <a:bodyPr>
            <a:normAutofit fontScale="90000"/>
          </a:bodyPr>
          <a:lstStyle/>
          <a:p>
            <a:r>
              <a:rPr lang="en-US" dirty="0"/>
              <a:t>The Impact of Proper Body Language</a:t>
            </a:r>
          </a:p>
        </p:txBody>
      </p:sp>
      <p:sp>
        <p:nvSpPr>
          <p:cNvPr id="3" name="Content Placeholder 2">
            <a:extLst>
              <a:ext uri="{FF2B5EF4-FFF2-40B4-BE49-F238E27FC236}">
                <a16:creationId xmlns:a16="http://schemas.microsoft.com/office/drawing/2014/main" id="{821947BD-E976-0961-FC42-FD42DA3DFBA9}"/>
              </a:ext>
            </a:extLst>
          </p:cNvPr>
          <p:cNvSpPr>
            <a:spLocks noGrp="1"/>
          </p:cNvSpPr>
          <p:nvPr>
            <p:ph sz="half" idx="14"/>
          </p:nvPr>
        </p:nvSpPr>
        <p:spPr>
          <a:xfrm>
            <a:off x="4938712" y="2021305"/>
            <a:ext cx="6338888" cy="3947111"/>
          </a:xfrm>
        </p:spPr>
        <p:txBody>
          <a:bodyPr>
            <a:noAutofit/>
          </a:bodyPr>
          <a:lstStyle/>
          <a:p>
            <a:r>
              <a:rPr lang="en-US" sz="1050" dirty="0"/>
              <a:t>Proper body language is essential for effective communication and making a positive impression. When interacting with others, maintaining good posture is key. This means standing up straight with shoulders back and down, avoiding slouching or leaning forward. Additionally, make sure to maintain eye contact, as this shows you are engaged and interested in the conversation. Aiming for 70-80% eye contact is a good rule of thumb. When sitting, avoid crossing your legs or ankles, which can give the impression of being closed off or defensive. Instead, keep your feet flat on the floor or slightly apart, with your hands visible and not fidgeting. Finally, be mindful of your facial expressions - a genuine smile can go a long way in building rapport and trust. By using these positive body language cues, you'll exude confidence, approachability, and a willingness to engage with others.</a:t>
            </a:r>
          </a:p>
          <a:p>
            <a:endParaRPr lang="en-US" sz="1050" b="1" dirty="0"/>
          </a:p>
          <a:p>
            <a:r>
              <a:rPr lang="en-US" sz="1050" b="1" dirty="0"/>
              <a:t>Proper body language can:</a:t>
            </a:r>
          </a:p>
          <a:p>
            <a:pPr marL="342900" indent="-342900">
              <a:buFont typeface="Arial" panose="020B0604020202020204" pitchFamily="34" charset="0"/>
              <a:buChar char="•"/>
            </a:pPr>
            <a:r>
              <a:rPr lang="en-US" sz="1050" dirty="0"/>
              <a:t>Enhance credibility: Trustworthy people tend to have open and confident postures.</a:t>
            </a:r>
          </a:p>
          <a:p>
            <a:pPr marL="342900" indent="-342900">
              <a:buFont typeface="Arial" panose="020B0604020202020204" pitchFamily="34" charset="0"/>
              <a:buChar char="•"/>
            </a:pPr>
            <a:r>
              <a:rPr lang="en-US" sz="1050" dirty="0"/>
              <a:t>Convey empathy: Active listening often involves nodding, making eye contact, and tilting the head.</a:t>
            </a:r>
          </a:p>
          <a:p>
            <a:pPr marL="342900" indent="-342900">
              <a:buFont typeface="Arial" panose="020B0604020202020204" pitchFamily="34" charset="0"/>
              <a:buChar char="•"/>
            </a:pPr>
            <a:r>
              <a:rPr lang="en-US" sz="1050" dirty="0"/>
              <a:t>Build rapport: Similar nonverbal behaviors between individuals can create a sense of connection.</a:t>
            </a:r>
          </a:p>
          <a:p>
            <a:pPr marL="342900" indent="-342900">
              <a:buFont typeface="Arial" panose="020B0604020202020204" pitchFamily="34" charset="0"/>
              <a:buChar char="•"/>
            </a:pPr>
            <a:r>
              <a:rPr lang="en-US" sz="1050" dirty="0"/>
              <a:t>Show enthusiasm: Leaning forward, smiling, and maintaining eye contact can express excitement or interest.</a:t>
            </a:r>
          </a:p>
        </p:txBody>
      </p:sp>
      <p:sp>
        <p:nvSpPr>
          <p:cNvPr id="4" name="Slide Number Placeholder 3">
            <a:extLst>
              <a:ext uri="{FF2B5EF4-FFF2-40B4-BE49-F238E27FC236}">
                <a16:creationId xmlns:a16="http://schemas.microsoft.com/office/drawing/2014/main" id="{72D5D2C7-E61F-521F-F9CC-91C0E961D3A8}"/>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29904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443A-B09E-B7AB-0925-9D51099F24EC}"/>
              </a:ext>
            </a:extLst>
          </p:cNvPr>
          <p:cNvSpPr>
            <a:spLocks noGrp="1"/>
          </p:cNvSpPr>
          <p:nvPr>
            <p:ph type="title"/>
          </p:nvPr>
        </p:nvSpPr>
        <p:spPr>
          <a:xfrm>
            <a:off x="4933950" y="429462"/>
            <a:ext cx="6343650" cy="1680076"/>
          </a:xfrm>
        </p:spPr>
        <p:txBody>
          <a:bodyPr/>
          <a:lstStyle/>
          <a:p>
            <a:r>
              <a:rPr lang="en-US" dirty="0"/>
              <a:t>The impact of Poor Body Language</a:t>
            </a:r>
          </a:p>
        </p:txBody>
      </p:sp>
      <p:sp>
        <p:nvSpPr>
          <p:cNvPr id="3" name="Content Placeholder 2">
            <a:extLst>
              <a:ext uri="{FF2B5EF4-FFF2-40B4-BE49-F238E27FC236}">
                <a16:creationId xmlns:a16="http://schemas.microsoft.com/office/drawing/2014/main" id="{6DD1E60B-79D4-8E67-18FA-3E09CC29CF35}"/>
              </a:ext>
            </a:extLst>
          </p:cNvPr>
          <p:cNvSpPr>
            <a:spLocks noGrp="1"/>
          </p:cNvSpPr>
          <p:nvPr>
            <p:ph sz="half" idx="14"/>
          </p:nvPr>
        </p:nvSpPr>
        <p:spPr>
          <a:xfrm>
            <a:off x="4938712" y="2334127"/>
            <a:ext cx="6338888" cy="3634290"/>
          </a:xfrm>
        </p:spPr>
        <p:txBody>
          <a:bodyPr>
            <a:normAutofit fontScale="70000" lnSpcReduction="20000"/>
          </a:bodyPr>
          <a:lstStyle/>
          <a:p>
            <a:r>
              <a:rPr lang="en-US" sz="1500" dirty="0"/>
              <a:t>On the other hand, Poor body language can be a significant turnoff and convey the wrong message to others. Crossing your arms and or legs can give the impression that you're closed off, defensive, or even hostile. Leaning away from someone or avoiding eye contact can indicate a lack of interest or disengagement. </a:t>
            </a:r>
          </a:p>
          <a:p>
            <a:endParaRPr lang="en-US" sz="1500" dirty="0"/>
          </a:p>
          <a:p>
            <a:r>
              <a:rPr lang="en-US" sz="1500" dirty="0"/>
              <a:t>Fidgeting with your hands or tapping your feet can suggest nervousness or anxiety, which may not be the best impression to make. Slouching or slumping can give the appearance of laziness or a lack of confidence. And let's not forget about the infamous "death stare" - staring blankly ahead without blinking can come across as cold and unapproachable. </a:t>
            </a:r>
          </a:p>
          <a:p>
            <a:endParaRPr lang="en-US" sz="1500" dirty="0"/>
          </a:p>
          <a:p>
            <a:r>
              <a:rPr lang="en-US" sz="1500" dirty="0"/>
              <a:t>Furthermore, avoiding physical touch or being overly sensitive to physical contact can create distance and make others feel uncomfortable around you. Recognizing and correcting these poor body language habits can improve your relationships, build trust, and present yourself in a more positive light.</a:t>
            </a:r>
          </a:p>
        </p:txBody>
      </p:sp>
      <p:sp>
        <p:nvSpPr>
          <p:cNvPr id="4" name="Slide Number Placeholder 3">
            <a:extLst>
              <a:ext uri="{FF2B5EF4-FFF2-40B4-BE49-F238E27FC236}">
                <a16:creationId xmlns:a16="http://schemas.microsoft.com/office/drawing/2014/main" id="{3C6D4E21-ECE5-C253-04CF-5712F1CE92A6}"/>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99539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443663" y="660358"/>
            <a:ext cx="7146757" cy="1425116"/>
          </a:xfrm>
        </p:spPr>
        <p:txBody>
          <a:bodyPr>
            <a:normAutofit/>
          </a:bodyPr>
          <a:lstStyle/>
          <a:p>
            <a:r>
              <a:rPr lang="en-US" sz="4000" dirty="0"/>
              <a:t>Forms Of None verbal Body Language</a:t>
            </a:r>
            <a:endParaRPr lang="en-US" sz="4400"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4B34B7A-23A0-8DD4-D067-28E0061CA1FC}"/>
              </a:ext>
            </a:extLst>
          </p:cNvPr>
          <p:cNvSpPr txBox="1"/>
          <p:nvPr/>
        </p:nvSpPr>
        <p:spPr>
          <a:xfrm>
            <a:off x="4443663" y="2226918"/>
            <a:ext cx="7146757" cy="1077218"/>
          </a:xfrm>
          <a:prstGeom prst="rect">
            <a:avLst/>
          </a:prstGeom>
          <a:noFill/>
        </p:spPr>
        <p:txBody>
          <a:bodyPr wrap="square" rtlCol="0">
            <a:spAutoFit/>
          </a:bodyPr>
          <a:lstStyle/>
          <a:p>
            <a:r>
              <a:rPr lang="en-US" sz="1600" dirty="0">
                <a:solidFill>
                  <a:schemeClr val="bg1"/>
                </a:solidFill>
              </a:rPr>
              <a:t>Body language encompasses various nonverbal cues that convey emotions, attitudes, and intentions.  In this section of the presentation, we will focus on different forms of body language. This section will cover:</a:t>
            </a:r>
          </a:p>
          <a:p>
            <a:endParaRPr lang="en-US" sz="1600" dirty="0">
              <a:solidFill>
                <a:schemeClr val="bg1"/>
              </a:solidFill>
            </a:endParaRPr>
          </a:p>
        </p:txBody>
      </p:sp>
      <p:sp>
        <p:nvSpPr>
          <p:cNvPr id="4" name="TextBox 3">
            <a:extLst>
              <a:ext uri="{FF2B5EF4-FFF2-40B4-BE49-F238E27FC236}">
                <a16:creationId xmlns:a16="http://schemas.microsoft.com/office/drawing/2014/main" id="{C61740DB-FDFF-DA05-7E65-BA3F40266ED0}"/>
              </a:ext>
            </a:extLst>
          </p:cNvPr>
          <p:cNvSpPr txBox="1"/>
          <p:nvPr/>
        </p:nvSpPr>
        <p:spPr>
          <a:xfrm>
            <a:off x="4443663" y="3306109"/>
            <a:ext cx="3120190"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rPr>
              <a:t>Eye contact</a:t>
            </a:r>
          </a:p>
          <a:p>
            <a:pPr marL="285750" indent="-285750">
              <a:buFont typeface="Arial" panose="020B0604020202020204" pitchFamily="34" charset="0"/>
              <a:buChar char="•"/>
            </a:pPr>
            <a:r>
              <a:rPr lang="en-US" sz="1800" dirty="0">
                <a:solidFill>
                  <a:schemeClr val="bg1"/>
                </a:solidFill>
              </a:rPr>
              <a:t>Facial Expression</a:t>
            </a:r>
          </a:p>
          <a:p>
            <a:pPr marL="285750" indent="-285750">
              <a:buFont typeface="Arial" panose="020B0604020202020204" pitchFamily="34" charset="0"/>
              <a:buChar char="•"/>
            </a:pPr>
            <a:r>
              <a:rPr lang="en-US" sz="1800" dirty="0">
                <a:solidFill>
                  <a:schemeClr val="bg1"/>
                </a:solidFill>
              </a:rPr>
              <a:t>Gestures</a:t>
            </a:r>
          </a:p>
          <a:p>
            <a:pPr marL="285750" indent="-285750">
              <a:buFont typeface="Arial" panose="020B0604020202020204" pitchFamily="34" charset="0"/>
              <a:buChar char="•"/>
            </a:pPr>
            <a:r>
              <a:rPr lang="en-US" sz="1800" dirty="0">
                <a:solidFill>
                  <a:schemeClr val="bg1"/>
                </a:solidFill>
              </a:rPr>
              <a:t>Posture</a:t>
            </a:r>
          </a:p>
          <a:p>
            <a:endParaRPr lang="en-US" dirty="0"/>
          </a:p>
        </p:txBody>
      </p:sp>
    </p:spTree>
    <p:extLst>
      <p:ext uri="{BB962C8B-B14F-4D97-AF65-F5344CB8AC3E}">
        <p14:creationId xmlns:p14="http://schemas.microsoft.com/office/powerpoint/2010/main" val="70778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60E9-D18C-D69B-E470-2F06D55672F1}"/>
              </a:ext>
            </a:extLst>
          </p:cNvPr>
          <p:cNvSpPr>
            <a:spLocks noGrp="1"/>
          </p:cNvSpPr>
          <p:nvPr>
            <p:ph type="title"/>
          </p:nvPr>
        </p:nvSpPr>
        <p:spPr>
          <a:xfrm>
            <a:off x="4403557" y="429462"/>
            <a:ext cx="6874043" cy="1086518"/>
          </a:xfrm>
        </p:spPr>
        <p:txBody>
          <a:bodyPr/>
          <a:lstStyle/>
          <a:p>
            <a:r>
              <a:rPr lang="en-US" dirty="0"/>
              <a:t>Eye Contact</a:t>
            </a:r>
          </a:p>
        </p:txBody>
      </p:sp>
      <p:sp>
        <p:nvSpPr>
          <p:cNvPr id="3" name="Content Placeholder 2">
            <a:extLst>
              <a:ext uri="{FF2B5EF4-FFF2-40B4-BE49-F238E27FC236}">
                <a16:creationId xmlns:a16="http://schemas.microsoft.com/office/drawing/2014/main" id="{E6337FF7-828E-0474-FE51-9AA60A8D94C3}"/>
              </a:ext>
            </a:extLst>
          </p:cNvPr>
          <p:cNvSpPr>
            <a:spLocks noGrp="1"/>
          </p:cNvSpPr>
          <p:nvPr>
            <p:ph sz="half" idx="14"/>
          </p:nvPr>
        </p:nvSpPr>
        <p:spPr>
          <a:xfrm>
            <a:off x="4403557" y="1684421"/>
            <a:ext cx="7021000" cy="2101332"/>
          </a:xfrm>
        </p:spPr>
        <p:txBody>
          <a:bodyPr>
            <a:normAutofit fontScale="70000" lnSpcReduction="20000"/>
          </a:bodyPr>
          <a:lstStyle/>
          <a:p>
            <a:r>
              <a:rPr lang="en-US" dirty="0"/>
              <a:t>The first form of body language we'll be looking at is having good eye contact. Good eye contact is a crucial aspect of body language, playing a significant role in establishing trust, building rapport, and conveying interest. When engaging with someone, maintaining good eye contact involves looking at the person 70-80% of the time while briefly breaking eye contact to blink or look away. </a:t>
            </a:r>
          </a:p>
        </p:txBody>
      </p:sp>
      <p:sp>
        <p:nvSpPr>
          <p:cNvPr id="4" name="Slide Number Placeholder 3">
            <a:extLst>
              <a:ext uri="{FF2B5EF4-FFF2-40B4-BE49-F238E27FC236}">
                <a16:creationId xmlns:a16="http://schemas.microsoft.com/office/drawing/2014/main" id="{4B16DEB9-05DA-66AB-AFB1-A6F85427F62B}"/>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5" name="TextBox 4">
            <a:extLst>
              <a:ext uri="{FF2B5EF4-FFF2-40B4-BE49-F238E27FC236}">
                <a16:creationId xmlns:a16="http://schemas.microsoft.com/office/drawing/2014/main" id="{8EE4C201-3CD3-0BE2-734A-3D864127D14A}"/>
              </a:ext>
            </a:extLst>
          </p:cNvPr>
          <p:cNvSpPr txBox="1"/>
          <p:nvPr/>
        </p:nvSpPr>
        <p:spPr>
          <a:xfrm>
            <a:off x="4403557" y="3945804"/>
            <a:ext cx="3232484" cy="1456361"/>
          </a:xfrm>
          <a:prstGeom prst="rect">
            <a:avLst/>
          </a:prstGeom>
          <a:noFill/>
        </p:spPr>
        <p:txBody>
          <a:bodyPr wrap="square" rtlCol="0">
            <a:spAutoFit/>
          </a:bodyPr>
          <a:lstStyle/>
          <a:p>
            <a:r>
              <a:rPr lang="en-US" sz="1400" dirty="0"/>
              <a:t>Good eye contact Promotes:</a:t>
            </a:r>
          </a:p>
          <a:p>
            <a:endParaRPr lang="en-US" sz="1400" dirty="0"/>
          </a:p>
          <a:p>
            <a:pPr marL="285750" indent="-285750">
              <a:lnSpc>
                <a:spcPct val="150000"/>
              </a:lnSpc>
              <a:buFont typeface="Arial" panose="020B0604020202020204" pitchFamily="34" charset="0"/>
              <a:buChar char="•"/>
            </a:pPr>
            <a:r>
              <a:rPr lang="en-US" sz="1400" dirty="0"/>
              <a:t>Confidence</a:t>
            </a:r>
          </a:p>
          <a:p>
            <a:pPr marL="285750" indent="-285750">
              <a:lnSpc>
                <a:spcPct val="150000"/>
              </a:lnSpc>
              <a:buFont typeface="Arial" panose="020B0604020202020204" pitchFamily="34" charset="0"/>
              <a:buChar char="•"/>
            </a:pPr>
            <a:r>
              <a:rPr lang="en-US" sz="1400" dirty="0"/>
              <a:t>Sincerity</a:t>
            </a:r>
          </a:p>
          <a:p>
            <a:pPr marL="285750" indent="-285750">
              <a:lnSpc>
                <a:spcPct val="150000"/>
              </a:lnSpc>
              <a:buFont typeface="Arial" panose="020B0604020202020204" pitchFamily="34" charset="0"/>
              <a:buChar char="•"/>
            </a:pPr>
            <a:r>
              <a:rPr lang="en-US" sz="1400" dirty="0"/>
              <a:t>Engagement</a:t>
            </a:r>
          </a:p>
        </p:txBody>
      </p:sp>
      <p:sp>
        <p:nvSpPr>
          <p:cNvPr id="6" name="TextBox 5">
            <a:extLst>
              <a:ext uri="{FF2B5EF4-FFF2-40B4-BE49-F238E27FC236}">
                <a16:creationId xmlns:a16="http://schemas.microsoft.com/office/drawing/2014/main" id="{8A6991C7-2FC8-B0A1-BB37-E359A5924808}"/>
              </a:ext>
            </a:extLst>
          </p:cNvPr>
          <p:cNvSpPr txBox="1"/>
          <p:nvPr/>
        </p:nvSpPr>
        <p:spPr>
          <a:xfrm>
            <a:off x="7840578" y="3930493"/>
            <a:ext cx="3304674" cy="2425857"/>
          </a:xfrm>
          <a:prstGeom prst="rect">
            <a:avLst/>
          </a:prstGeom>
          <a:noFill/>
        </p:spPr>
        <p:txBody>
          <a:bodyPr wrap="square" rtlCol="0">
            <a:spAutoFit/>
          </a:bodyPr>
          <a:lstStyle/>
          <a:p>
            <a:r>
              <a:rPr lang="en-US" sz="1400" dirty="0"/>
              <a:t>Poor eye contact promotes:</a:t>
            </a:r>
          </a:p>
          <a:p>
            <a:endParaRPr lang="en-US" sz="1400" dirty="0"/>
          </a:p>
          <a:p>
            <a:pPr marL="285750" indent="-285750">
              <a:lnSpc>
                <a:spcPct val="150000"/>
              </a:lnSpc>
              <a:buFont typeface="Arial" panose="020B0604020202020204" pitchFamily="34" charset="0"/>
              <a:buChar char="•"/>
            </a:pPr>
            <a:r>
              <a:rPr lang="en-US" sz="1400" dirty="0"/>
              <a:t>Dishonesty</a:t>
            </a:r>
          </a:p>
          <a:p>
            <a:pPr marL="285750" indent="-285750">
              <a:lnSpc>
                <a:spcPct val="150000"/>
              </a:lnSpc>
              <a:buFont typeface="Arial" panose="020B0604020202020204" pitchFamily="34" charset="0"/>
              <a:buChar char="•"/>
            </a:pPr>
            <a:r>
              <a:rPr lang="en-US" sz="1400" dirty="0"/>
              <a:t>Lack of interest</a:t>
            </a:r>
          </a:p>
          <a:p>
            <a:pPr marL="285750" indent="-285750">
              <a:lnSpc>
                <a:spcPct val="150000"/>
              </a:lnSpc>
              <a:buFont typeface="Arial" panose="020B0604020202020204" pitchFamily="34" charset="0"/>
              <a:buChar char="•"/>
            </a:pPr>
            <a:r>
              <a:rPr lang="en-US" sz="1400" dirty="0"/>
              <a:t>Guilt</a:t>
            </a:r>
          </a:p>
          <a:p>
            <a:pPr marL="285750" indent="-285750">
              <a:lnSpc>
                <a:spcPct val="150000"/>
              </a:lnSpc>
              <a:buFont typeface="Arial" panose="020B0604020202020204" pitchFamily="34" charset="0"/>
              <a:buChar char="•"/>
            </a:pPr>
            <a:r>
              <a:rPr lang="en-US" sz="1400" dirty="0"/>
              <a:t>Nervousness</a:t>
            </a:r>
          </a:p>
          <a:p>
            <a:pPr marL="285750" indent="-285750">
              <a:lnSpc>
                <a:spcPct val="150000"/>
              </a:lnSpc>
              <a:buFont typeface="Arial" panose="020B0604020202020204" pitchFamily="34" charset="0"/>
              <a:buChar char="•"/>
            </a:pPr>
            <a:r>
              <a:rPr lang="en-US" sz="1400" dirty="0"/>
              <a:t>Aggressiveness</a:t>
            </a:r>
          </a:p>
          <a:p>
            <a:pPr marL="285750" indent="-285750">
              <a:lnSpc>
                <a:spcPct val="150000"/>
              </a:lnSpc>
              <a:buFont typeface="Arial" panose="020B0604020202020204" pitchFamily="34" charset="0"/>
              <a:buChar char="•"/>
            </a:pPr>
            <a:r>
              <a:rPr lang="en-US" sz="1400" dirty="0"/>
              <a:t>Creepiness</a:t>
            </a:r>
          </a:p>
        </p:txBody>
      </p:sp>
    </p:spTree>
    <p:extLst>
      <p:ext uri="{BB962C8B-B14F-4D97-AF65-F5344CB8AC3E}">
        <p14:creationId xmlns:p14="http://schemas.microsoft.com/office/powerpoint/2010/main" val="15992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60E9-D18C-D69B-E470-2F06D55672F1}"/>
              </a:ext>
            </a:extLst>
          </p:cNvPr>
          <p:cNvSpPr>
            <a:spLocks noGrp="1"/>
          </p:cNvSpPr>
          <p:nvPr>
            <p:ph type="title"/>
          </p:nvPr>
        </p:nvSpPr>
        <p:spPr>
          <a:xfrm>
            <a:off x="4403557" y="429462"/>
            <a:ext cx="6874043" cy="1086518"/>
          </a:xfrm>
        </p:spPr>
        <p:txBody>
          <a:bodyPr/>
          <a:lstStyle/>
          <a:p>
            <a:r>
              <a:rPr lang="en-US" dirty="0"/>
              <a:t>Facial Expression</a:t>
            </a:r>
          </a:p>
        </p:txBody>
      </p:sp>
      <p:sp>
        <p:nvSpPr>
          <p:cNvPr id="3" name="Content Placeholder 2">
            <a:extLst>
              <a:ext uri="{FF2B5EF4-FFF2-40B4-BE49-F238E27FC236}">
                <a16:creationId xmlns:a16="http://schemas.microsoft.com/office/drawing/2014/main" id="{E6337FF7-828E-0474-FE51-9AA60A8D94C3}"/>
              </a:ext>
            </a:extLst>
          </p:cNvPr>
          <p:cNvSpPr>
            <a:spLocks noGrp="1"/>
          </p:cNvSpPr>
          <p:nvPr>
            <p:ph sz="half" idx="14"/>
          </p:nvPr>
        </p:nvSpPr>
        <p:spPr>
          <a:xfrm>
            <a:off x="4403557" y="1684419"/>
            <a:ext cx="7021000" cy="4315327"/>
          </a:xfrm>
        </p:spPr>
        <p:txBody>
          <a:bodyPr>
            <a:normAutofit fontScale="62500" lnSpcReduction="20000"/>
          </a:bodyPr>
          <a:lstStyle/>
          <a:p>
            <a:r>
              <a:rPr lang="en-US" dirty="0"/>
              <a:t>Another form of body language are Facial expressions. Facial Expressions are vital to body language, conveying emotions that influence how others perceive us. An excellent facial expression is genuine and in sync with our feelings, conveying warmth, interest, and approachability. </a:t>
            </a:r>
          </a:p>
          <a:p>
            <a:endParaRPr lang="en-US" dirty="0"/>
          </a:p>
          <a:p>
            <a:r>
              <a:rPr lang="en-US" dirty="0"/>
              <a:t>When engaged and interested in a conversation, our facial muscles relax, and our eyes sparkle with happiness. This facial expression puts the other person at ease, making them feel heard and valued. On the other hand, poor facial expressions can be detrimental to communication. </a:t>
            </a:r>
          </a:p>
          <a:p>
            <a:endParaRPr lang="en-US" dirty="0"/>
          </a:p>
          <a:p>
            <a:r>
              <a:rPr lang="en-US" dirty="0"/>
              <a:t>A forced or artificial smile can appear insincere, while a scowling face can convey anger, hostility, or fear.</a:t>
            </a:r>
          </a:p>
        </p:txBody>
      </p:sp>
      <p:sp>
        <p:nvSpPr>
          <p:cNvPr id="4" name="Slide Number Placeholder 3">
            <a:extLst>
              <a:ext uri="{FF2B5EF4-FFF2-40B4-BE49-F238E27FC236}">
                <a16:creationId xmlns:a16="http://schemas.microsoft.com/office/drawing/2014/main" id="{4B16DEB9-05DA-66AB-AFB1-A6F85427F62B}"/>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62779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{899D41FE-6D83-4649-B68D-534D524B53BA}tf33968143_win32</Template>
  <TotalTime>3272</TotalTime>
  <Words>2527</Words>
  <Application>Microsoft Office PowerPoint</Application>
  <PresentationFormat>Widescreen</PresentationFormat>
  <Paragraphs>206</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Avenir Next LT Pro</vt:lpstr>
      <vt:lpstr>Calibri</vt:lpstr>
      <vt:lpstr>Wingdings</vt:lpstr>
      <vt:lpstr>Custom</vt:lpstr>
      <vt:lpstr>The Power of Body Language in Communication</vt:lpstr>
      <vt:lpstr>The Power of Body Language in Communication</vt:lpstr>
      <vt:lpstr>Understanding Nonverbal Cues</vt:lpstr>
      <vt:lpstr>What Is body Language?</vt:lpstr>
      <vt:lpstr>The Impact of Proper Body Language</vt:lpstr>
      <vt:lpstr>The impact of Poor Body Language</vt:lpstr>
      <vt:lpstr>Forms Of None verbal Body Language</vt:lpstr>
      <vt:lpstr>Eye Contact</vt:lpstr>
      <vt:lpstr>Facial Expression</vt:lpstr>
      <vt:lpstr>Gestures</vt:lpstr>
      <vt:lpstr>Posture</vt:lpstr>
      <vt:lpstr>The Impact of Body Language on Communication</vt:lpstr>
      <vt:lpstr>Enhancing Body Language in Virtual Settings</vt:lpstr>
      <vt:lpstr>The Effect of Emotions on Body Language</vt:lpstr>
      <vt:lpstr>Practical Tips for Effective Body Language</vt:lpstr>
      <vt:lpstr>Conclusion</vt:lpstr>
      <vt:lpstr>Case Study</vt:lpstr>
      <vt:lpstr>Case Study (Solution) </vt:lpstr>
      <vt:lpstr>Case Study (Take Away)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Exenreco Bell</dc:creator>
  <cp:lastModifiedBy>Exenreco Bell</cp:lastModifiedBy>
  <cp:revision>24</cp:revision>
  <dcterms:created xsi:type="dcterms:W3CDTF">2024-08-13T01:13:14Z</dcterms:created>
  <dcterms:modified xsi:type="dcterms:W3CDTF">2024-08-15T08:57:19Z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